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Default Extension="gif" ContentType="image/gif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28" r:id="rId1"/>
    <p:sldMasterId id="2147484533" r:id="rId2"/>
    <p:sldMasterId id="2147484538" r:id="rId3"/>
    <p:sldMasterId id="2147484555" r:id="rId4"/>
  </p:sldMasterIdLst>
  <p:notesMasterIdLst>
    <p:notesMasterId r:id="rId23"/>
  </p:notesMasterIdLst>
  <p:handoutMasterIdLst>
    <p:handoutMasterId r:id="rId24"/>
  </p:handoutMasterIdLst>
  <p:sldIdLst>
    <p:sldId id="643" r:id="rId5"/>
    <p:sldId id="746" r:id="rId6"/>
    <p:sldId id="769" r:id="rId7"/>
    <p:sldId id="748" r:id="rId8"/>
    <p:sldId id="749" r:id="rId9"/>
    <p:sldId id="760" r:id="rId10"/>
    <p:sldId id="750" r:id="rId11"/>
    <p:sldId id="763" r:id="rId12"/>
    <p:sldId id="751" r:id="rId13"/>
    <p:sldId id="766" r:id="rId14"/>
    <p:sldId id="752" r:id="rId15"/>
    <p:sldId id="754" r:id="rId16"/>
    <p:sldId id="755" r:id="rId17"/>
    <p:sldId id="732" r:id="rId18"/>
    <p:sldId id="733" r:id="rId19"/>
    <p:sldId id="742" r:id="rId20"/>
    <p:sldId id="744" r:id="rId21"/>
    <p:sldId id="681" r:id="rId22"/>
  </p:sldIdLst>
  <p:sldSz cx="9144000" cy="6858000" type="screen4x3"/>
  <p:notesSz cx="10007600" cy="67945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66"/>
    <a:srgbClr val="70F49C"/>
    <a:srgbClr val="2E12D4"/>
    <a:srgbClr val="6C97F8"/>
    <a:srgbClr val="7A98FA"/>
    <a:srgbClr val="FF9933"/>
    <a:srgbClr val="66CCFF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956" autoAdjust="0"/>
    <p:restoredTop sz="99017" autoAdjust="0"/>
  </p:normalViewPr>
  <p:slideViewPr>
    <p:cSldViewPr>
      <p:cViewPr>
        <p:scale>
          <a:sx n="130" d="100"/>
          <a:sy n="130" d="100"/>
        </p:scale>
        <p:origin x="-990" y="7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1704" y="-90"/>
      </p:cViewPr>
      <p:guideLst>
        <p:guide orient="horz" pos="2140"/>
        <p:guide pos="315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53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974683544303844"/>
          <c:y val="6.5934065934065963E-2"/>
          <c:w val="0.85126582278481278"/>
          <c:h val="0.74175824175824179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Количество уведомлений</c:v>
                </c:pt>
              </c:strCache>
            </c:strRef>
          </c:tx>
          <c:spPr>
            <a:solidFill>
              <a:srgbClr val="9999FF"/>
            </a:solidFill>
            <a:ln w="16183">
              <a:solidFill>
                <a:srgbClr val="000000"/>
              </a:solidFill>
              <a:prstDash val="solid"/>
            </a:ln>
          </c:spPr>
          <c:cat>
            <c:strRef>
              <c:f>Sheet1!$B$1:$D$1</c:f>
              <c:strCache>
                <c:ptCount val="3"/>
                <c:pt idx="0">
                  <c:v>2023 год 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4</c:v>
                </c:pt>
                <c:pt idx="1">
                  <c:v>3</c:v>
                </c:pt>
                <c:pt idx="2">
                  <c:v>5</c:v>
                </c:pt>
              </c:numCache>
            </c:numRef>
          </c:val>
        </c:ser>
        <c:gapDepth val="0"/>
        <c:shape val="box"/>
        <c:axId val="108660224"/>
        <c:axId val="108661760"/>
        <c:axId val="0"/>
      </c:bar3DChart>
      <c:catAx>
        <c:axId val="108660224"/>
        <c:scaling>
          <c:orientation val="minMax"/>
        </c:scaling>
        <c:axPos val="b"/>
        <c:numFmt formatCode="General" sourceLinked="1"/>
        <c:tickLblPos val="low"/>
        <c:spPr>
          <a:ln w="404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19" b="1" i="0" u="none" strike="noStrike" baseline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defRPr>
            </a:pPr>
            <a:endParaRPr lang="ru-RU"/>
          </a:p>
        </c:txPr>
        <c:crossAx val="108661760"/>
        <c:crosses val="autoZero"/>
        <c:auto val="1"/>
        <c:lblAlgn val="ctr"/>
        <c:lblOffset val="100"/>
        <c:tickLblSkip val="1"/>
        <c:tickMarkSkip val="1"/>
      </c:catAx>
      <c:valAx>
        <c:axId val="108661760"/>
        <c:scaling>
          <c:orientation val="minMax"/>
        </c:scaling>
        <c:axPos val="l"/>
        <c:majorGridlines>
          <c:spPr>
            <a:ln w="4046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44" b="1" i="0" u="none" strike="noStrike" baseline="0">
                    <a:solidFill>
                      <a:srgbClr val="000000"/>
                    </a:solidFill>
                    <a:latin typeface="Liberation Serif"/>
                    <a:ea typeface="Liberation Serif"/>
                    <a:cs typeface="Liberation Serif"/>
                  </a:defRPr>
                </a:pPr>
                <a:r>
                  <a:rPr lang="ru-RU"/>
                  <a:t>Уведомления</a:t>
                </a:r>
              </a:p>
            </c:rich>
          </c:tx>
          <c:layout>
            <c:manualLayout>
              <c:xMode val="edge"/>
              <c:yMode val="edge"/>
              <c:x val="2.8480922643290291E-2"/>
              <c:y val="0.23076923076923112"/>
            </c:manualLayout>
          </c:layout>
          <c:spPr>
            <a:noFill/>
            <a:ln w="32366">
              <a:noFill/>
            </a:ln>
          </c:spPr>
        </c:title>
        <c:numFmt formatCode="General" sourceLinked="1"/>
        <c:tickLblPos val="nextTo"/>
        <c:spPr>
          <a:ln w="404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19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08660224"/>
        <c:crosses val="autoZero"/>
        <c:crossBetween val="between"/>
      </c:valAx>
      <c:spPr>
        <a:noFill/>
        <a:ln w="2537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019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53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974683544303844"/>
          <c:y val="6.5934065934065936E-2"/>
          <c:w val="0.85126582278481278"/>
          <c:h val="0.74175824175824179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Количество уведомлений</c:v>
                </c:pt>
              </c:strCache>
            </c:strRef>
          </c:tx>
          <c:spPr>
            <a:solidFill>
              <a:srgbClr val="00FF00"/>
            </a:solidFill>
            <a:ln w="16762">
              <a:solidFill>
                <a:srgbClr val="000000"/>
              </a:solidFill>
              <a:prstDash val="solid"/>
            </a:ln>
          </c:spPr>
          <c:cat>
            <c:strRef>
              <c:f>Sheet1!$B$1:$D$1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gapDepth val="0"/>
        <c:shape val="box"/>
        <c:axId val="108722816"/>
        <c:axId val="108761472"/>
        <c:axId val="0"/>
      </c:bar3DChart>
      <c:catAx>
        <c:axId val="108722816"/>
        <c:scaling>
          <c:orientation val="minMax"/>
        </c:scaling>
        <c:axPos val="b"/>
        <c:numFmt formatCode="General" sourceLinked="1"/>
        <c:tickLblPos val="low"/>
        <c:spPr>
          <a:ln w="419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4" b="1" i="0" u="none" strike="noStrike" baseline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defRPr>
            </a:pPr>
            <a:endParaRPr lang="ru-RU"/>
          </a:p>
        </c:txPr>
        <c:crossAx val="108761472"/>
        <c:crosses val="autoZero"/>
        <c:auto val="1"/>
        <c:lblAlgn val="ctr"/>
        <c:lblOffset val="100"/>
        <c:tickLblSkip val="1"/>
        <c:tickMarkSkip val="1"/>
      </c:catAx>
      <c:valAx>
        <c:axId val="108761472"/>
        <c:scaling>
          <c:orientation val="minMax"/>
        </c:scaling>
        <c:axPos val="l"/>
        <c:majorGridlines>
          <c:spPr>
            <a:ln w="4191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83" b="1" i="0" u="none" strike="noStrike" baseline="0">
                    <a:solidFill>
                      <a:srgbClr val="000000"/>
                    </a:solidFill>
                    <a:latin typeface="Liberation Serif"/>
                    <a:ea typeface="Liberation Serif"/>
                    <a:cs typeface="Liberation Serif"/>
                  </a:defRPr>
                </a:pPr>
                <a:r>
                  <a:rPr lang="ru-RU"/>
                  <a:t>Уведомления</a:t>
                </a:r>
              </a:p>
            </c:rich>
          </c:tx>
          <c:layout>
            <c:manualLayout>
              <c:xMode val="edge"/>
              <c:yMode val="edge"/>
              <c:x val="2.8481119195017491E-2"/>
              <c:y val="0.2307693712199019"/>
            </c:manualLayout>
          </c:layout>
          <c:spPr>
            <a:noFill/>
            <a:ln w="33524">
              <a:noFill/>
            </a:ln>
          </c:spPr>
        </c:title>
        <c:numFmt formatCode="General" sourceLinked="1"/>
        <c:tickLblPos val="nextTo"/>
        <c:spPr>
          <a:ln w="419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4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08722816"/>
        <c:crosses val="autoZero"/>
        <c:crossBetween val="between"/>
        <c:majorUnit val="1"/>
      </c:valAx>
      <c:spPr>
        <a:noFill/>
        <a:ln w="25367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054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7050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67375" y="0"/>
            <a:ext cx="4338638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E7D98B49-0836-4F6F-8170-44543F9206CE}" type="datetimeFigureOut">
              <a:rPr lang="ru-RU"/>
              <a:pPr>
                <a:defRPr/>
              </a:pPr>
              <a:t>15.01.2026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3188"/>
            <a:ext cx="4337050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67375" y="6453188"/>
            <a:ext cx="4338638" cy="3413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3CC98AA7-030E-4B2A-83A7-E6587389E4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705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67375" y="0"/>
            <a:ext cx="4338638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C8CA985-8366-428A-98B3-4A7B97F02DEB}" type="datetimeFigureOut">
              <a:rPr lang="ru-RU"/>
              <a:pPr>
                <a:defRPr/>
              </a:pPr>
              <a:t>15.01.2026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05175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1713" y="3227388"/>
            <a:ext cx="8004175" cy="3057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3188"/>
            <a:ext cx="433705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67375" y="6453188"/>
            <a:ext cx="4338638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8681B95E-F0CA-4229-98AF-2EEF1ACDC5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55270D-682C-4051-BBC1-BFA63DA8BAEC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53F0B3-D2BA-41D2-9ECD-3808C8B31053}" type="slidenum">
              <a:rPr lang="ru-RU" altLang="ru-RU" smtClean="0"/>
              <a:pPr/>
              <a:t>12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F90E30-5B7D-4E62-B16D-A2C7F18FDB49}" type="slidenum">
              <a:rPr lang="ru-RU" altLang="ru-RU" smtClean="0"/>
              <a:pPr/>
              <a:t>13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C745567-B3BE-4D6F-85B4-69D568221FE6}" type="slidenum">
              <a:rPr lang="ru-RU" altLang="ru-RU" smtClean="0"/>
              <a:pPr/>
              <a:t>18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29568C-DC0F-49A0-93E9-D3F1D629F50B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1DC628-1759-4AA5-B074-0EB82456B68D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4EE982-9783-4EE8-868B-D1FAD80A0F90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E8CA485-1ECB-424B-8647-C7E86B9DFBF0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6084" name="Номер слайда 3"/>
          <p:cNvSpPr txBox="1">
            <a:spLocks noGrp="1"/>
          </p:cNvSpPr>
          <p:nvPr/>
        </p:nvSpPr>
        <p:spPr bwMode="auto">
          <a:xfrm>
            <a:off x="5667375" y="6453188"/>
            <a:ext cx="43386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9EB4A13-AF2A-40B2-B41B-AFFC7E48D03E}" type="slidenum">
              <a:rPr lang="ru-RU" altLang="ru-RU" sz="1200">
                <a:latin typeface="Calibri" pitchFamily="34" charset="0"/>
              </a:rPr>
              <a:pPr algn="r"/>
              <a:t>8</a:t>
            </a:fld>
            <a:endParaRPr lang="ru-RU" alt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C3268D-5DD2-4251-BB8D-493720A22B69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7EA8ED-D1A9-4999-99C5-7A9BE4765C39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7BF178-A07C-4AA5-826D-B79BE023E955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33" y="2130976"/>
            <a:ext cx="7772943" cy="1470086"/>
          </a:xfrm>
          <a:prstGeom prst="rect">
            <a:avLst/>
          </a:prstGeom>
        </p:spPr>
        <p:txBody>
          <a:bodyPr lIns="80091" tIns="40046" rIns="80091" bIns="4004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3886157"/>
            <a:ext cx="6401886" cy="1752295"/>
          </a:xfrm>
          <a:prstGeom prst="rect">
            <a:avLst/>
          </a:prstGeom>
        </p:spPr>
        <p:txBody>
          <a:bodyPr lIns="80091" tIns="40046" rIns="80091" bIns="40046"/>
          <a:lstStyle>
            <a:lvl1pPr marL="0" indent="0" algn="ctr">
              <a:buNone/>
              <a:defRPr/>
            </a:lvl1pPr>
            <a:lvl2pPr marL="400454" indent="0" algn="ctr">
              <a:buNone/>
              <a:defRPr/>
            </a:lvl2pPr>
            <a:lvl3pPr marL="800905" indent="0" algn="ctr">
              <a:buNone/>
              <a:defRPr/>
            </a:lvl3pPr>
            <a:lvl4pPr marL="1201359" indent="0" algn="ctr">
              <a:buNone/>
              <a:defRPr/>
            </a:lvl4pPr>
            <a:lvl5pPr marL="1601812" indent="0" algn="ctr">
              <a:buNone/>
              <a:defRPr/>
            </a:lvl5pPr>
            <a:lvl6pPr marL="2002265" indent="0" algn="ctr">
              <a:buNone/>
              <a:defRPr/>
            </a:lvl6pPr>
            <a:lvl7pPr marL="2402719" indent="0" algn="ctr">
              <a:buNone/>
              <a:defRPr/>
            </a:lvl7pPr>
            <a:lvl8pPr marL="2803171" indent="0" algn="ctr">
              <a:buNone/>
              <a:defRPr/>
            </a:lvl8pPr>
            <a:lvl9pPr marL="3203623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fld id="{409EF4F5-778A-4492-9CE1-2C63B658D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fld id="{88AD9A2E-570A-466A-98E6-0D6852FFEC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fld id="{97365FF8-24FB-4699-AD71-BFA12919E5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fld id="{9574CE95-6669-47A6-AE08-EFE53E6585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fld id="{14E23253-F085-43E3-9788-302B91166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fld id="{BC60796C-1AE3-42F7-812A-2AB6B70E2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fld id="{B4809B8E-A89E-4500-BBBA-4B152F5977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fld id="{3355A234-5975-4724-B6DA-CEA7EF9D94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fld id="{16FF2264-DC31-45F6-BD7F-8FDB533F1C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fld id="{D5775D88-F0A7-41B6-8ED0-0F1AC7DE68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76" y="275016"/>
            <a:ext cx="8229057" cy="1143240"/>
          </a:xfrm>
          <a:prstGeom prst="rect">
            <a:avLst/>
          </a:prstGeom>
        </p:spPr>
        <p:txBody>
          <a:bodyPr lIns="80091" tIns="40046" rIns="80091" bIns="4004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fld id="{9D4160E3-BACB-4408-AF02-A96F18B9D1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fld id="{607F475F-C9CE-4698-9A8E-CB67725B93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638" y="119063"/>
            <a:ext cx="696912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94070"/>
            <a:ext cx="7772400" cy="864095"/>
          </a:xfrm>
        </p:spPr>
        <p:txBody>
          <a:bodyPr>
            <a:normAutofit/>
          </a:bodyPr>
          <a:lstStyle>
            <a:lvl1pPr marL="0" indent="0" algn="ctr" defTabSz="914239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lang="ru-RU" sz="2000" b="1" i="0" kern="1200" cap="none" spc="0" baseline="0" dirty="0">
                <a:ln w="9000" cmpd="sng">
                  <a:noFill/>
                  <a:prstDash val="solid"/>
                </a:ln>
                <a:solidFill>
                  <a:srgbClr val="000099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BFA5A-D0D9-44C3-8FFE-80635E7C0EA8}" type="datetimeFigureOut">
              <a:rPr lang="ru-RU"/>
              <a:pPr>
                <a:defRPr/>
              </a:pPr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F34B5-8D6D-419F-878C-E5E0BC56F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5A9B2BD-F1C3-4C80-8637-069D025213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33" y="2130976"/>
            <a:ext cx="7772943" cy="1470086"/>
          </a:xfrm>
          <a:prstGeom prst="rect">
            <a:avLst/>
          </a:prstGeom>
        </p:spPr>
        <p:txBody>
          <a:bodyPr lIns="80091" tIns="40046" rIns="80091" bIns="4004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3886157"/>
            <a:ext cx="6401886" cy="1752295"/>
          </a:xfrm>
          <a:prstGeom prst="rect">
            <a:avLst/>
          </a:prstGeom>
        </p:spPr>
        <p:txBody>
          <a:bodyPr lIns="80091" tIns="40046" rIns="80091" bIns="40046"/>
          <a:lstStyle>
            <a:lvl1pPr marL="0" indent="0" algn="ctr">
              <a:buNone/>
              <a:defRPr/>
            </a:lvl1pPr>
            <a:lvl2pPr marL="400454" indent="0" algn="ctr">
              <a:buNone/>
              <a:defRPr/>
            </a:lvl2pPr>
            <a:lvl3pPr marL="800905" indent="0" algn="ctr">
              <a:buNone/>
              <a:defRPr/>
            </a:lvl3pPr>
            <a:lvl4pPr marL="1201359" indent="0" algn="ctr">
              <a:buNone/>
              <a:defRPr/>
            </a:lvl4pPr>
            <a:lvl5pPr marL="1601812" indent="0" algn="ctr">
              <a:buNone/>
              <a:defRPr/>
            </a:lvl5pPr>
            <a:lvl6pPr marL="2002265" indent="0" algn="ctr">
              <a:buNone/>
              <a:defRPr/>
            </a:lvl6pPr>
            <a:lvl7pPr marL="2402719" indent="0" algn="ctr">
              <a:buNone/>
              <a:defRPr/>
            </a:lvl7pPr>
            <a:lvl8pPr marL="2803171" indent="0" algn="ctr">
              <a:buNone/>
              <a:defRPr/>
            </a:lvl8pPr>
            <a:lvl9pPr marL="3203623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76" y="275016"/>
            <a:ext cx="8229057" cy="1143240"/>
          </a:xfrm>
          <a:prstGeom prst="rect">
            <a:avLst/>
          </a:prstGeom>
        </p:spPr>
        <p:txBody>
          <a:bodyPr lIns="80091" tIns="40046" rIns="80091" bIns="4004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C0D0469-61D7-4650-8BB6-D640544697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33" y="2130976"/>
            <a:ext cx="7772943" cy="1470086"/>
          </a:xfrm>
          <a:prstGeom prst="rect">
            <a:avLst/>
          </a:prstGeom>
        </p:spPr>
        <p:txBody>
          <a:bodyPr lIns="80091" tIns="40046" rIns="80091" bIns="4004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3886157"/>
            <a:ext cx="6401886" cy="1752295"/>
          </a:xfrm>
          <a:prstGeom prst="rect">
            <a:avLst/>
          </a:prstGeom>
        </p:spPr>
        <p:txBody>
          <a:bodyPr lIns="80091" tIns="40046" rIns="80091" bIns="40046"/>
          <a:lstStyle>
            <a:lvl1pPr marL="0" indent="0" algn="ctr">
              <a:buNone/>
              <a:defRPr/>
            </a:lvl1pPr>
            <a:lvl2pPr marL="400454" indent="0" algn="ctr">
              <a:buNone/>
              <a:defRPr/>
            </a:lvl2pPr>
            <a:lvl3pPr marL="800905" indent="0" algn="ctr">
              <a:buNone/>
              <a:defRPr/>
            </a:lvl3pPr>
            <a:lvl4pPr marL="1201359" indent="0" algn="ctr">
              <a:buNone/>
              <a:defRPr/>
            </a:lvl4pPr>
            <a:lvl5pPr marL="1601812" indent="0" algn="ctr">
              <a:buNone/>
              <a:defRPr/>
            </a:lvl5pPr>
            <a:lvl6pPr marL="2002265" indent="0" algn="ctr">
              <a:buNone/>
              <a:defRPr/>
            </a:lvl6pPr>
            <a:lvl7pPr marL="2402719" indent="0" algn="ctr">
              <a:buNone/>
              <a:defRPr/>
            </a:lvl7pPr>
            <a:lvl8pPr marL="2803171" indent="0" algn="ctr">
              <a:buNone/>
              <a:defRPr/>
            </a:lvl8pPr>
            <a:lvl9pPr marL="3203623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76" y="275016"/>
            <a:ext cx="8229057" cy="1143240"/>
          </a:xfrm>
          <a:prstGeom prst="rect">
            <a:avLst/>
          </a:prstGeom>
        </p:spPr>
        <p:txBody>
          <a:bodyPr lIns="80091" tIns="40046" rIns="80091" bIns="4004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23AB110-C90E-44D9-B788-AF5FF2C8B1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gi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.gi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gi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13"/>
          <p:cNvSpPr txBox="1">
            <a:spLocks noChangeArrowheads="1"/>
          </p:cNvSpPr>
          <p:nvPr/>
        </p:nvSpPr>
        <p:spPr bwMode="auto">
          <a:xfrm>
            <a:off x="138113" y="163513"/>
            <a:ext cx="8853487" cy="6580187"/>
          </a:xfrm>
          <a:prstGeom prst="rect">
            <a:avLst/>
          </a:prstGeom>
          <a:solidFill>
            <a:srgbClr val="F2F2F2"/>
          </a:solidFill>
          <a:ln>
            <a:noFill/>
          </a:ln>
          <a:extLst/>
        </p:spPr>
        <p:txBody>
          <a:bodyPr lIns="99067" tIns="49535" rIns="99067" bIns="49535"/>
          <a:lstStyle>
            <a:lvl1pPr indent="3175" defTabSz="1195388">
              <a:defRPr>
                <a:solidFill>
                  <a:schemeClr val="tx1"/>
                </a:solidFill>
                <a:latin typeface="Arial" charset="0"/>
              </a:defRPr>
            </a:lvl1pPr>
            <a:lvl2pPr marL="847725" indent="-325438" defTabSz="1195388">
              <a:defRPr>
                <a:solidFill>
                  <a:schemeClr val="tx1"/>
                </a:solidFill>
                <a:latin typeface="Arial" charset="0"/>
              </a:defRPr>
            </a:lvl2pPr>
            <a:lvl3pPr marL="1303338" indent="-260350" defTabSz="1195388">
              <a:defRPr>
                <a:solidFill>
                  <a:schemeClr val="tx1"/>
                </a:solidFill>
                <a:latin typeface="Arial" charset="0"/>
              </a:defRPr>
            </a:lvl3pPr>
            <a:lvl4pPr marL="1824038" indent="-258763" defTabSz="1195388">
              <a:defRPr>
                <a:solidFill>
                  <a:schemeClr val="tx1"/>
                </a:solidFill>
                <a:latin typeface="Arial" charset="0"/>
              </a:defRPr>
            </a:lvl4pPr>
            <a:lvl5pPr marL="2346325" indent="-260350" defTabSz="1195388">
              <a:defRPr>
                <a:solidFill>
                  <a:schemeClr val="tx1"/>
                </a:solidFill>
                <a:latin typeface="Arial" charset="0"/>
              </a:defRPr>
            </a:lvl5pPr>
            <a:lvl6pPr marL="2803525" indent="-260350" defTabSz="1195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60725" indent="-260350" defTabSz="1195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7925" indent="-260350" defTabSz="1195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75125" indent="-260350" defTabSz="1195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ru-RU" sz="1400">
              <a:solidFill>
                <a:srgbClr val="19194D"/>
              </a:solidFill>
              <a:cs typeface="+mn-cs"/>
            </a:endParaRPr>
          </a:p>
        </p:txBody>
      </p:sp>
      <p:grpSp>
        <p:nvGrpSpPr>
          <p:cNvPr id="1027" name="Group 14"/>
          <p:cNvGrpSpPr>
            <a:grpSpLocks noChangeAspect="1"/>
          </p:cNvGrpSpPr>
          <p:nvPr userDrawn="1"/>
        </p:nvGrpSpPr>
        <p:grpSpPr bwMode="auto">
          <a:xfrm>
            <a:off x="-63500" y="190500"/>
            <a:ext cx="1228725" cy="566738"/>
            <a:chOff x="-98" y="68"/>
            <a:chExt cx="748" cy="340"/>
          </a:xfrm>
        </p:grpSpPr>
        <p:grpSp>
          <p:nvGrpSpPr>
            <p:cNvPr id="1028" name="Группа 8"/>
            <p:cNvGrpSpPr>
              <a:grpSpLocks noChangeAspect="1"/>
            </p:cNvGrpSpPr>
            <p:nvPr/>
          </p:nvGrpSpPr>
          <p:grpSpPr bwMode="auto">
            <a:xfrm>
              <a:off x="66" y="68"/>
              <a:ext cx="433" cy="340"/>
              <a:chOff x="-1" y="0"/>
              <a:chExt cx="1904363" cy="1695450"/>
            </a:xfrm>
          </p:grpSpPr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5" cstate="print">
                <a:extLst/>
              </a:blip>
              <a:stretch>
                <a:fillRect/>
              </a:stretch>
            </p:blipFill>
            <p:spPr>
              <a:xfrm>
                <a:off x="-1" y="428626"/>
                <a:ext cx="1904363" cy="126682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 prstMaterial="metal">
                <a:bevelB/>
              </a:sp3d>
            </p:spPr>
          </p:pic>
          <p:pic>
            <p:nvPicPr>
              <p:cNvPr id="2" name="Рисунок 12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33375" y="0"/>
                <a:ext cx="1238250" cy="88138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" name="Поле 13"/>
            <p:cNvSpPr txBox="1"/>
            <p:nvPr/>
          </p:nvSpPr>
          <p:spPr>
            <a:xfrm>
              <a:off x="-98" y="186"/>
              <a:ext cx="748" cy="21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1040"/>
                </a:spcAft>
                <a:defRPr/>
              </a:pPr>
              <a:r>
                <a:rPr lang="ru-RU" sz="1500" b="1" kern="0" spc="52" dirty="0">
                  <a:gradFill>
                    <a:gsLst>
                      <a:gs pos="25000">
                        <a:srgbClr val="C0504D">
                          <a:satMod val="155000"/>
                        </a:srgbClr>
                      </a:gs>
                      <a:gs pos="100000">
                        <a:srgbClr val="C0504D">
                          <a:shade val="45000"/>
                          <a:satMod val="165000"/>
                        </a:srgbClr>
                      </a:gs>
                    </a:gsLst>
                    <a:lin ang="5400000" scaled="0"/>
                  </a:gradFill>
                  <a:effectLst>
                    <a:outerShdw blurRad="76200" dist="50800" dir="5400000" algn="tl">
                      <a:srgbClr val="000000">
                        <a:alpha val="65000"/>
                      </a:srgbClr>
                    </a:outerShdw>
                  </a:effectLst>
                  <a:latin typeface="Monotype Corsiva"/>
                  <a:ea typeface="Calibri"/>
                  <a:cs typeface="Times New Roman"/>
                </a:rPr>
                <a:t>МФ СО</a:t>
              </a:r>
              <a:endParaRPr lang="ru-RU" sz="1500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8346" r:id="rId1"/>
    <p:sldLayoutId id="2147488347" r:id="rId2"/>
    <p:sldLayoutId id="2147488352" r:id="rId3"/>
  </p:sldLayoutIdLst>
  <p:hf hdr="0" ftr="0" dt="0"/>
  <p:txStyles>
    <p:titleStyle>
      <a:lvl1pPr algn="ctr" defTabSz="909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09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defTabSz="909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defTabSz="909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defTabSz="909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00596" algn="ctr" defTabSz="91385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801188" algn="ctr" defTabSz="91385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201783" algn="ctr" defTabSz="91385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602377" algn="ctr" defTabSz="91385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9725" indent="-339725" algn="l" defTabSz="909638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0988" algn="l" defTabSz="909638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8238" indent="-223838" algn="l" defTabSz="90963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5438" indent="-222250" algn="l" defTabSz="90963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2638" indent="-223838" algn="l" defTabSz="909638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56424" indent="-228116" algn="l" defTabSz="91385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57017" indent="-228116" algn="l" defTabSz="91385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257611" indent="-228116" algn="l" defTabSz="91385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58205" indent="-228116" algn="l" defTabSz="91385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596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188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83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377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2973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3567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4161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4755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13"/>
          <p:cNvSpPr txBox="1">
            <a:spLocks noChangeArrowheads="1"/>
          </p:cNvSpPr>
          <p:nvPr/>
        </p:nvSpPr>
        <p:spPr bwMode="auto">
          <a:xfrm>
            <a:off x="138113" y="163513"/>
            <a:ext cx="8853487" cy="6580187"/>
          </a:xfrm>
          <a:prstGeom prst="rect">
            <a:avLst/>
          </a:prstGeom>
          <a:solidFill>
            <a:srgbClr val="F2F2F2"/>
          </a:solidFill>
          <a:ln>
            <a:noFill/>
          </a:ln>
          <a:extLst/>
        </p:spPr>
        <p:txBody>
          <a:bodyPr lIns="99067" tIns="49535" rIns="99067" bIns="49535"/>
          <a:lstStyle>
            <a:lvl1pPr indent="3175" defTabSz="1195388">
              <a:defRPr>
                <a:solidFill>
                  <a:schemeClr val="tx1"/>
                </a:solidFill>
                <a:latin typeface="Arial" charset="0"/>
              </a:defRPr>
            </a:lvl1pPr>
            <a:lvl2pPr marL="847725" indent="-325438" defTabSz="1195388">
              <a:defRPr>
                <a:solidFill>
                  <a:schemeClr val="tx1"/>
                </a:solidFill>
                <a:latin typeface="Arial" charset="0"/>
              </a:defRPr>
            </a:lvl2pPr>
            <a:lvl3pPr marL="1303338" indent="-260350" defTabSz="1195388">
              <a:defRPr>
                <a:solidFill>
                  <a:schemeClr val="tx1"/>
                </a:solidFill>
                <a:latin typeface="Arial" charset="0"/>
              </a:defRPr>
            </a:lvl3pPr>
            <a:lvl4pPr marL="1824038" indent="-258763" defTabSz="1195388">
              <a:defRPr>
                <a:solidFill>
                  <a:schemeClr val="tx1"/>
                </a:solidFill>
                <a:latin typeface="Arial" charset="0"/>
              </a:defRPr>
            </a:lvl4pPr>
            <a:lvl5pPr marL="2346325" indent="-260350" defTabSz="1195388">
              <a:defRPr>
                <a:solidFill>
                  <a:schemeClr val="tx1"/>
                </a:solidFill>
                <a:latin typeface="Arial" charset="0"/>
              </a:defRPr>
            </a:lvl5pPr>
            <a:lvl6pPr marL="2803525" indent="-260350" defTabSz="1195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60725" indent="-260350" defTabSz="1195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7925" indent="-260350" defTabSz="1195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75125" indent="-260350" defTabSz="1195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ru-RU" sz="1400">
              <a:solidFill>
                <a:srgbClr val="19194D"/>
              </a:solidFill>
              <a:cs typeface="+mn-cs"/>
            </a:endParaRPr>
          </a:p>
        </p:txBody>
      </p:sp>
      <p:grpSp>
        <p:nvGrpSpPr>
          <p:cNvPr id="2051" name="Group 14"/>
          <p:cNvGrpSpPr>
            <a:grpSpLocks noChangeAspect="1"/>
          </p:cNvGrpSpPr>
          <p:nvPr userDrawn="1"/>
        </p:nvGrpSpPr>
        <p:grpSpPr bwMode="auto">
          <a:xfrm>
            <a:off x="-63500" y="190500"/>
            <a:ext cx="1228725" cy="566738"/>
            <a:chOff x="-98" y="68"/>
            <a:chExt cx="748" cy="340"/>
          </a:xfrm>
        </p:grpSpPr>
        <p:grpSp>
          <p:nvGrpSpPr>
            <p:cNvPr id="2052" name="Группа 8"/>
            <p:cNvGrpSpPr>
              <a:grpSpLocks noChangeAspect="1"/>
            </p:cNvGrpSpPr>
            <p:nvPr/>
          </p:nvGrpSpPr>
          <p:grpSpPr bwMode="auto">
            <a:xfrm>
              <a:off x="66" y="68"/>
              <a:ext cx="433" cy="340"/>
              <a:chOff x="-1" y="0"/>
              <a:chExt cx="1904363" cy="1695450"/>
            </a:xfrm>
          </p:grpSpPr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5" cstate="print">
                <a:extLst/>
              </a:blip>
              <a:stretch>
                <a:fillRect/>
              </a:stretch>
            </p:blipFill>
            <p:spPr>
              <a:xfrm>
                <a:off x="-1" y="428626"/>
                <a:ext cx="1904363" cy="126682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 prstMaterial="metal">
                <a:bevelB/>
              </a:sp3d>
            </p:spPr>
          </p:pic>
          <p:pic>
            <p:nvPicPr>
              <p:cNvPr id="2055" name="Рисунок 12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33375" y="0"/>
                <a:ext cx="1238250" cy="88138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" name="Поле 13"/>
            <p:cNvSpPr txBox="1"/>
            <p:nvPr/>
          </p:nvSpPr>
          <p:spPr>
            <a:xfrm>
              <a:off x="-98" y="186"/>
              <a:ext cx="748" cy="21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1040"/>
                </a:spcAft>
                <a:defRPr/>
              </a:pPr>
              <a:r>
                <a:rPr lang="ru-RU" sz="1500" b="1" kern="0" spc="52" dirty="0">
                  <a:gradFill>
                    <a:gsLst>
                      <a:gs pos="25000">
                        <a:srgbClr val="C0504D">
                          <a:satMod val="155000"/>
                        </a:srgbClr>
                      </a:gs>
                      <a:gs pos="100000">
                        <a:srgbClr val="C0504D">
                          <a:shade val="45000"/>
                          <a:satMod val="165000"/>
                        </a:srgbClr>
                      </a:gs>
                    </a:gsLst>
                    <a:lin ang="5400000" scaled="0"/>
                  </a:gradFill>
                  <a:effectLst>
                    <a:outerShdw blurRad="76200" dist="50800" dir="5400000" algn="tl">
                      <a:srgbClr val="000000">
                        <a:alpha val="65000"/>
                      </a:srgbClr>
                    </a:outerShdw>
                  </a:effectLst>
                  <a:latin typeface="Monotype Corsiva"/>
                  <a:ea typeface="Calibri"/>
                  <a:cs typeface="Times New Roman"/>
                </a:rPr>
                <a:t>МФ СО</a:t>
              </a:r>
              <a:endParaRPr lang="ru-RU" sz="1500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8348" r:id="rId1"/>
    <p:sldLayoutId id="2147488349" r:id="rId2"/>
    <p:sldLayoutId id="2147488353" r:id="rId3"/>
  </p:sldLayoutIdLst>
  <p:hf hdr="0" ftr="0" dt="0"/>
  <p:txStyles>
    <p:titleStyle>
      <a:lvl1pPr algn="ctr" defTabSz="909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09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defTabSz="909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defTabSz="909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defTabSz="909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00596" algn="ctr" defTabSz="91385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801188" algn="ctr" defTabSz="91385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201783" algn="ctr" defTabSz="91385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602377" algn="ctr" defTabSz="91385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9725" indent="-339725" algn="l" defTabSz="909638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0988" algn="l" defTabSz="909638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8238" indent="-223838" algn="l" defTabSz="90963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5438" indent="-222250" algn="l" defTabSz="90963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2638" indent="-223838" algn="l" defTabSz="909638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56424" indent="-228116" algn="l" defTabSz="91385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57017" indent="-228116" algn="l" defTabSz="91385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257611" indent="-228116" algn="l" defTabSz="91385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58205" indent="-228116" algn="l" defTabSz="91385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596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188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83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377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2973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3567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4161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4755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13"/>
          <p:cNvSpPr txBox="1">
            <a:spLocks noChangeArrowheads="1"/>
          </p:cNvSpPr>
          <p:nvPr/>
        </p:nvSpPr>
        <p:spPr bwMode="auto">
          <a:xfrm>
            <a:off x="138113" y="163513"/>
            <a:ext cx="8853487" cy="6580187"/>
          </a:xfrm>
          <a:prstGeom prst="rect">
            <a:avLst/>
          </a:prstGeom>
          <a:solidFill>
            <a:srgbClr val="F2F2F2"/>
          </a:solidFill>
          <a:ln>
            <a:noFill/>
          </a:ln>
          <a:extLst/>
        </p:spPr>
        <p:txBody>
          <a:bodyPr lIns="99067" tIns="49535" rIns="99067" bIns="49535"/>
          <a:lstStyle>
            <a:lvl1pPr indent="3175" defTabSz="1195388">
              <a:defRPr>
                <a:solidFill>
                  <a:schemeClr val="tx1"/>
                </a:solidFill>
                <a:latin typeface="Arial" charset="0"/>
              </a:defRPr>
            </a:lvl1pPr>
            <a:lvl2pPr marL="847725" indent="-325438" defTabSz="1195388">
              <a:defRPr>
                <a:solidFill>
                  <a:schemeClr val="tx1"/>
                </a:solidFill>
                <a:latin typeface="Arial" charset="0"/>
              </a:defRPr>
            </a:lvl2pPr>
            <a:lvl3pPr marL="1303338" indent="-260350" defTabSz="1195388">
              <a:defRPr>
                <a:solidFill>
                  <a:schemeClr val="tx1"/>
                </a:solidFill>
                <a:latin typeface="Arial" charset="0"/>
              </a:defRPr>
            </a:lvl3pPr>
            <a:lvl4pPr marL="1824038" indent="-258763" defTabSz="1195388">
              <a:defRPr>
                <a:solidFill>
                  <a:schemeClr val="tx1"/>
                </a:solidFill>
                <a:latin typeface="Arial" charset="0"/>
              </a:defRPr>
            </a:lvl4pPr>
            <a:lvl5pPr marL="2346325" indent="-260350" defTabSz="1195388">
              <a:defRPr>
                <a:solidFill>
                  <a:schemeClr val="tx1"/>
                </a:solidFill>
                <a:latin typeface="Arial" charset="0"/>
              </a:defRPr>
            </a:lvl5pPr>
            <a:lvl6pPr marL="2803525" indent="-260350" defTabSz="1195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60725" indent="-260350" defTabSz="1195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7925" indent="-260350" defTabSz="1195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75125" indent="-260350" defTabSz="1195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ru-RU" sz="1400">
              <a:solidFill>
                <a:srgbClr val="19194D"/>
              </a:solidFill>
              <a:cs typeface="+mn-cs"/>
            </a:endParaRPr>
          </a:p>
        </p:txBody>
      </p:sp>
      <p:grpSp>
        <p:nvGrpSpPr>
          <p:cNvPr id="3075" name="Group 14"/>
          <p:cNvGrpSpPr>
            <a:grpSpLocks noChangeAspect="1"/>
          </p:cNvGrpSpPr>
          <p:nvPr userDrawn="1"/>
        </p:nvGrpSpPr>
        <p:grpSpPr bwMode="auto">
          <a:xfrm>
            <a:off x="-63500" y="190500"/>
            <a:ext cx="1228725" cy="566738"/>
            <a:chOff x="-98" y="68"/>
            <a:chExt cx="748" cy="340"/>
          </a:xfrm>
        </p:grpSpPr>
        <p:grpSp>
          <p:nvGrpSpPr>
            <p:cNvPr id="3076" name="Группа 8"/>
            <p:cNvGrpSpPr>
              <a:grpSpLocks noChangeAspect="1"/>
            </p:cNvGrpSpPr>
            <p:nvPr/>
          </p:nvGrpSpPr>
          <p:grpSpPr bwMode="auto">
            <a:xfrm>
              <a:off x="66" y="68"/>
              <a:ext cx="433" cy="340"/>
              <a:chOff x="-1" y="0"/>
              <a:chExt cx="1904363" cy="1695450"/>
            </a:xfrm>
          </p:grpSpPr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5" cstate="print">
                <a:extLst/>
              </a:blip>
              <a:stretch>
                <a:fillRect/>
              </a:stretch>
            </p:blipFill>
            <p:spPr>
              <a:xfrm>
                <a:off x="-1" y="428626"/>
                <a:ext cx="1904363" cy="126682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 prstMaterial="metal">
                <a:bevelB/>
              </a:sp3d>
            </p:spPr>
          </p:pic>
          <p:pic>
            <p:nvPicPr>
              <p:cNvPr id="3079" name="Рисунок 12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33375" y="0"/>
                <a:ext cx="1238250" cy="88138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" name="Поле 13"/>
            <p:cNvSpPr txBox="1"/>
            <p:nvPr/>
          </p:nvSpPr>
          <p:spPr>
            <a:xfrm>
              <a:off x="-98" y="186"/>
              <a:ext cx="748" cy="21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1040"/>
                </a:spcAft>
                <a:defRPr/>
              </a:pPr>
              <a:r>
                <a:rPr lang="ru-RU" sz="1500" b="1" kern="0" spc="52" dirty="0">
                  <a:gradFill>
                    <a:gsLst>
                      <a:gs pos="25000">
                        <a:srgbClr val="C0504D">
                          <a:satMod val="155000"/>
                        </a:srgbClr>
                      </a:gs>
                      <a:gs pos="100000">
                        <a:srgbClr val="C0504D">
                          <a:shade val="45000"/>
                          <a:satMod val="165000"/>
                        </a:srgbClr>
                      </a:gs>
                    </a:gsLst>
                    <a:lin ang="5400000" scaled="0"/>
                  </a:gradFill>
                  <a:effectLst>
                    <a:outerShdw blurRad="76200" dist="50800" dir="5400000" algn="tl">
                      <a:srgbClr val="000000">
                        <a:alpha val="65000"/>
                      </a:srgbClr>
                    </a:outerShdw>
                  </a:effectLst>
                  <a:latin typeface="Monotype Corsiva"/>
                  <a:ea typeface="Calibri"/>
                  <a:cs typeface="Times New Roman"/>
                </a:rPr>
                <a:t>МФ СО</a:t>
              </a:r>
              <a:endParaRPr lang="ru-RU" sz="1500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8350" r:id="rId1"/>
    <p:sldLayoutId id="2147488351" r:id="rId2"/>
    <p:sldLayoutId id="2147488354" r:id="rId3"/>
  </p:sldLayoutIdLst>
  <p:hf hdr="0" ftr="0" dt="0"/>
  <p:txStyles>
    <p:titleStyle>
      <a:lvl1pPr algn="ctr" defTabSz="909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09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defTabSz="909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defTabSz="909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defTabSz="909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00596" algn="ctr" defTabSz="91385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801188" algn="ctr" defTabSz="91385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201783" algn="ctr" defTabSz="91385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602377" algn="ctr" defTabSz="91385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9725" indent="-339725" algn="l" defTabSz="909638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0988" algn="l" defTabSz="909638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8238" indent="-223838" algn="l" defTabSz="90963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5438" indent="-222250" algn="l" defTabSz="90963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2638" indent="-223838" algn="l" defTabSz="909638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56424" indent="-228116" algn="l" defTabSz="91385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57017" indent="-228116" algn="l" defTabSz="91385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257611" indent="-228116" algn="l" defTabSz="91385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58205" indent="-228116" algn="l" defTabSz="91385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596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188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83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377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2973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3567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4161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4755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BD5FF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C4D4B1-4D6D-4C9C-AFB6-2D823A45B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355" r:id="rId1"/>
    <p:sldLayoutId id="2147488356" r:id="rId2"/>
    <p:sldLayoutId id="2147488357" r:id="rId3"/>
    <p:sldLayoutId id="2147488358" r:id="rId4"/>
    <p:sldLayoutId id="2147488359" r:id="rId5"/>
    <p:sldLayoutId id="2147488360" r:id="rId6"/>
    <p:sldLayoutId id="2147488361" r:id="rId7"/>
    <p:sldLayoutId id="2147488362" r:id="rId8"/>
    <p:sldLayoutId id="2147488363" r:id="rId9"/>
    <p:sldLayoutId id="2147488364" r:id="rId10"/>
    <p:sldLayoutId id="2147488365" r:id="rId11"/>
    <p:sldLayoutId id="2147488366" r:id="rId12"/>
    <p:sldLayoutId id="214748836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_____Microsoft_Office_Excel_97-20031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uact=8&amp;ved=2ahUKEwiK25rgqKTgAhUBKSwKHdnLC2cQjRx6BAgBEAU&amp;url=http://www.google.ru/url?sa=i&amp;rct=j&amp;q=&amp;esrc=s&amp;source=images&amp;cd=&amp;ved=&amp;url=http://economic-definition.com/Exchange_Terminology/Segment_rynka_Market_segment__eto.html&amp;psig=AOvVaw05GvPZjbWylDJJdXrGN3Hm&amp;ust=1549446402993399&amp;psig=AOvVaw05GvPZjbWylDJJdXrGN3Hm&amp;ust=1549446402993399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url?sa=i&amp;rct=j&amp;q=&amp;esrc=s&amp;source=images&amp;cd=&amp;cad=rja&amp;uact=8&amp;ved=2ahUKEwia-8WqkaTgAhXBfiwKHVW0AB4QjRx6BAgBEAU&amp;url=https://www.vyatsu.ru/studentu-1/nauka-i-praktika/institut-nepreryivnogo-obrazovaniya/normativnyie-dokumentyi-reguliruyuschie-deyatel-no.html&amp;psig=AOvVaw0e6MwB_lTx9oAA0fRCDrxA&amp;ust=154944036170710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imgres?imgurl=http://apparat.lenobl.ru/Pictures/content/1336555627admin-reglamentu.jpg&amp;imgrefurl=http://apparat.lenobl.ru/law/adminreg&amp;docid=nnEoyo_s4dPZhM&amp;tbnid=c3s8aSNChdbohM:&amp;vet=1&amp;w=468&amp;h=233&amp;bih=878&amp;biw=1280&amp;ved=2ahUKEwipgYH8lqTgAhXFjSwKHRjJArUQxiAoAnoECAEQEw&amp;iact=c&amp;ictx=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uact=8&amp;ved=2ahUKEwjf06j8rqTgAhXIBywKHfTZACgQjRx6BAgBEAU&amp;url=http://sudsistema.ru/category-9/antikorruptsionnaya-ekspertiza-normativnih-pravovih-aktov-i-ih-proektov.php&amp;psig=AOvVaw2Fzf_fj0FGC8seLdhGQgvi&amp;ust=154944833043414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Прямоугольник 6"/>
          <p:cNvSpPr>
            <a:spLocks noChangeArrowheads="1"/>
          </p:cNvSpPr>
          <p:nvPr/>
        </p:nvSpPr>
        <p:spPr bwMode="auto">
          <a:xfrm>
            <a:off x="900113" y="1125538"/>
            <a:ext cx="8085137" cy="29876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i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ru-RU" sz="1400" dirty="0">
              <a:solidFill>
                <a:srgbClr val="0000FF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lnSpc>
                <a:spcPct val="115000"/>
              </a:lnSpc>
              <a:spcAft>
                <a:spcPts val="0"/>
              </a:spcAft>
              <a:defRPr/>
            </a:pPr>
            <a:endParaRPr lang="ru-RU" sz="2000" b="1" i="1" dirty="0">
              <a:solidFill>
                <a:srgbClr val="0000FF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lnSpc>
                <a:spcPct val="115000"/>
              </a:lnSpc>
              <a:spcAft>
                <a:spcPts val="0"/>
              </a:spcAft>
              <a:defRPr/>
            </a:pPr>
            <a:endParaRPr lang="ru-RU" sz="2000" b="1" i="1" dirty="0">
              <a:solidFill>
                <a:srgbClr val="0000FF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lnSpc>
                <a:spcPct val="115000"/>
              </a:lnSpc>
              <a:spcAft>
                <a:spcPts val="0"/>
              </a:spcAft>
              <a:defRPr/>
            </a:pPr>
            <a:endParaRPr lang="ru-RU" sz="2000" b="1" i="1" dirty="0">
              <a:solidFill>
                <a:srgbClr val="0000FF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lnSpc>
                <a:spcPct val="115000"/>
              </a:lnSpc>
              <a:spcAft>
                <a:spcPts val="0"/>
              </a:spcAft>
              <a:defRPr/>
            </a:pPr>
            <a:endParaRPr lang="ru-RU" sz="2000" b="1" i="1" dirty="0">
              <a:solidFill>
                <a:srgbClr val="0000FF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00FF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</a:p>
          <a:p>
            <a:pPr indent="-114935" algn="ctr" eaLnBrk="0" hangingPunct="0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000" i="1" dirty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latin typeface="Calibri"/>
              <a:ea typeface="Times New Roman"/>
              <a:cs typeface="Times New Roman"/>
            </a:endParaRPr>
          </a:p>
          <a:p>
            <a:pPr algn="ctr">
              <a:defRPr/>
            </a:pPr>
            <a:endParaRPr lang="ru-RU" sz="2000" dirty="0">
              <a:solidFill>
                <a:srgbClr val="0000FF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defRPr/>
            </a:pPr>
            <a:r>
              <a:rPr lang="ru-RU" sz="1400" b="1" i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ru-RU" sz="1400" dirty="0">
              <a:solidFill>
                <a:srgbClr val="0000FF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670050" y="1125538"/>
            <a:ext cx="7337425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670050" y="1196975"/>
            <a:ext cx="7337425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21510" name="Рисунок 6" descr="шаля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1075"/>
            <a:ext cx="9144000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71600" y="260350"/>
            <a:ext cx="77048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/>
            <a:r>
              <a:rPr lang="ru-RU" sz="2800" dirty="0">
                <a:solidFill>
                  <a:srgbClr val="262699"/>
                </a:solidFill>
                <a:latin typeface="Source Serif Pro Semibold" pitchFamily="18" charset="0"/>
                <a:ea typeface="Source Serif Pro Semibold" pitchFamily="18" charset="0"/>
                <a:cs typeface="Source Serif Pro Semibold" pitchFamily="18" charset="0"/>
              </a:rPr>
              <a:t>ШАЛИНСКИЙ </a:t>
            </a:r>
            <a:r>
              <a:rPr lang="ru-RU" sz="2800" dirty="0" smtClean="0">
                <a:solidFill>
                  <a:srgbClr val="262699"/>
                </a:solidFill>
                <a:latin typeface="Source Serif Pro Semibold" pitchFamily="18" charset="0"/>
                <a:ea typeface="Source Serif Pro Semibold" pitchFamily="18" charset="0"/>
                <a:cs typeface="Source Serif Pro Semibold" pitchFamily="18" charset="0"/>
              </a:rPr>
              <a:t>МУНИЦИПАЛЬНЫЙ </a:t>
            </a:r>
            <a:r>
              <a:rPr lang="ru-RU" sz="2800" dirty="0">
                <a:solidFill>
                  <a:srgbClr val="262699"/>
                </a:solidFill>
                <a:latin typeface="Source Serif Pro Semibold" pitchFamily="18" charset="0"/>
                <a:ea typeface="Source Serif Pro Semibold" pitchFamily="18" charset="0"/>
                <a:cs typeface="Source Serif Pro Semibold" pitchFamily="18" charset="0"/>
              </a:rPr>
              <a:t>ОКРУГ</a:t>
            </a:r>
          </a:p>
        </p:txBody>
      </p:sp>
      <p:sp>
        <p:nvSpPr>
          <p:cNvPr id="21513" name="TextBox 10"/>
          <p:cNvSpPr txBox="1">
            <a:spLocks noChangeArrowheads="1"/>
          </p:cNvSpPr>
          <p:nvPr/>
        </p:nvSpPr>
        <p:spPr bwMode="auto">
          <a:xfrm>
            <a:off x="395536" y="5301209"/>
            <a:ext cx="856895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chemeClr val="accent2"/>
                </a:solidFill>
                <a:latin typeface="Liberation Serif" pitchFamily="18" charset="0"/>
              </a:rPr>
              <a:t>ОТЧЕТ</a:t>
            </a:r>
            <a:endParaRPr lang="ru-RU" sz="2400" dirty="0">
              <a:solidFill>
                <a:schemeClr val="accent2"/>
              </a:solidFill>
              <a:latin typeface="Liberation Serif" pitchFamily="18" charset="0"/>
            </a:endParaRPr>
          </a:p>
          <a:p>
            <a:pPr algn="ctr" eaLnBrk="0" hangingPunct="0"/>
            <a:r>
              <a:rPr lang="ru-RU" sz="2400" b="1" dirty="0">
                <a:solidFill>
                  <a:schemeClr val="accent2"/>
                </a:solidFill>
                <a:latin typeface="Liberation Serif" pitchFamily="18" charset="0"/>
              </a:rPr>
              <a:t>Об исполнении плана мероприятий по противодействию коррупции в Шалинском </a:t>
            </a:r>
            <a:r>
              <a:rPr lang="ru-RU" sz="2400" b="1" dirty="0" smtClean="0">
                <a:solidFill>
                  <a:schemeClr val="accent2"/>
                </a:solidFill>
                <a:latin typeface="Liberation Serif" pitchFamily="18" charset="0"/>
              </a:rPr>
              <a:t>муниципальном </a:t>
            </a:r>
            <a:r>
              <a:rPr lang="ru-RU" sz="2400" b="1" dirty="0">
                <a:solidFill>
                  <a:schemeClr val="accent2"/>
                </a:solidFill>
                <a:latin typeface="Liberation Serif" pitchFamily="18" charset="0"/>
              </a:rPr>
              <a:t>округе за </a:t>
            </a:r>
            <a:r>
              <a:rPr lang="ru-RU" sz="2400" b="1" dirty="0" smtClean="0">
                <a:solidFill>
                  <a:schemeClr val="accent2"/>
                </a:solidFill>
                <a:latin typeface="Liberation Serif" pitchFamily="18" charset="0"/>
              </a:rPr>
              <a:t>2025 </a:t>
            </a:r>
            <a:r>
              <a:rPr lang="ru-RU" sz="2400" b="1" dirty="0">
                <a:solidFill>
                  <a:schemeClr val="accent2"/>
                </a:solidFill>
                <a:latin typeface="Liberation Serif" pitchFamily="18" charset="0"/>
              </a:rPr>
              <a:t>год</a:t>
            </a:r>
            <a:endParaRPr lang="ru-RU" sz="2400" dirty="0">
              <a:solidFill>
                <a:schemeClr val="accent2"/>
              </a:solidFill>
              <a:latin typeface="Liberation Serif" pitchFamily="18" charset="0"/>
            </a:endParaRPr>
          </a:p>
          <a:p>
            <a:pPr eaLnBrk="0" hangingPunct="0"/>
            <a:endParaRPr lang="ru-RU" dirty="0"/>
          </a:p>
        </p:txBody>
      </p:sp>
      <p:pic>
        <p:nvPicPr>
          <p:cNvPr id="10649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6632"/>
            <a:ext cx="734969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692275" y="1700213"/>
            <a:ext cx="7192963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42988" y="2965450"/>
            <a:ext cx="4141787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692275" y="1628775"/>
            <a:ext cx="7200900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14350" y="2838450"/>
            <a:ext cx="6073775" cy="6937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0" hangingPunct="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342900" indent="-342900" algn="just" eaLnBrk="0" hangingPunct="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sz="16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7" name="Прямоугольник 11"/>
          <p:cNvSpPr>
            <a:spLocks noChangeArrowheads="1"/>
          </p:cNvSpPr>
          <p:nvPr/>
        </p:nvSpPr>
        <p:spPr bwMode="auto">
          <a:xfrm>
            <a:off x="0" y="5445125"/>
            <a:ext cx="4535488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indent="4524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  <a:cs typeface="+mn-cs"/>
            </a:endParaRPr>
          </a:p>
          <a:p>
            <a:pPr indent="4524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547813" y="61913"/>
            <a:ext cx="73453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ctr" eaLnBrk="0" hangingPunct="0"/>
            <a:r>
              <a:rPr lang="ru-RU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КОЛИЧЕСТВО МУНИЦИПАЛЬНЫХ СЛУЖАЩИХ ШАЛИНСКОГО </a:t>
            </a:r>
            <a:r>
              <a:rPr lang="ru-RU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МУНИЦИПАЛЬНОГО </a:t>
            </a:r>
            <a:r>
              <a:rPr lang="ru-RU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ОКРУГА, ПОДАЮЩИХ СВЕДЕНИЯ </a:t>
            </a:r>
            <a:br>
              <a:rPr lang="ru-RU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 ДОХОДАХ, РАСХОДАХ, ОБ ИМУЩЕСТВЕ И ОБЯЗАТЕЛЬСТВАХ ИМУЩЕСТВЕННОГО ХАРАКТЕРА,  ДОПУСТИВШИХ НАРУШЕНИЯ ПРИ ПРЕДСТАВЛЕНИИ СВЕДЕНИЙ  О ДОХОДАХ, РАСХОДАХ, ОБ ИМУЩЕСТВЕ И ОБЯЗАТЕЛЬСТВАХ ИМУЩЕСТВЕННОГО ХАРАКТЕРА</a:t>
            </a:r>
            <a:r>
              <a:rPr lang="ru-RU" sz="1600" dirty="0">
                <a:solidFill>
                  <a:schemeClr val="accent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</a:p>
        </p:txBody>
      </p:sp>
      <p:graphicFrame>
        <p:nvGraphicFramePr>
          <p:cNvPr id="35848" name="Object 23"/>
          <p:cNvGraphicFramePr>
            <a:graphicFrameLocks noChangeAspect="1"/>
          </p:cNvGraphicFramePr>
          <p:nvPr/>
        </p:nvGraphicFramePr>
        <p:xfrm>
          <a:off x="1258888" y="2420938"/>
          <a:ext cx="7493000" cy="4116387"/>
        </p:xfrm>
        <a:graphic>
          <a:graphicData uri="http://schemas.openxmlformats.org/presentationml/2006/ole">
            <p:oleObj spid="_x0000_s89090" name="Worksheet" r:id="rId4" imgW="7496366" imgH="4114800" progId="Excel.Sheet.8">
              <p:embed/>
            </p:oleObj>
          </a:graphicData>
        </a:graphic>
      </p:graphicFrame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16632"/>
            <a:ext cx="734969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792288" y="1149350"/>
            <a:ext cx="7337425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42988" y="2965450"/>
            <a:ext cx="4141787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92288" y="1052513"/>
            <a:ext cx="7337425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323850" y="4437063"/>
            <a:ext cx="6073775" cy="6937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0" hangingPunct="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342900" indent="-342900" algn="just" eaLnBrk="0" hangingPunct="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sz="16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7" name="Прямоугольник 11"/>
          <p:cNvSpPr>
            <a:spLocks noChangeArrowheads="1"/>
          </p:cNvSpPr>
          <p:nvPr/>
        </p:nvSpPr>
        <p:spPr bwMode="auto">
          <a:xfrm>
            <a:off x="0" y="5445125"/>
            <a:ext cx="4535488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indent="4524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  <a:cs typeface="+mn-cs"/>
            </a:endParaRPr>
          </a:p>
          <a:p>
            <a:pPr indent="4524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71600" y="188913"/>
            <a:ext cx="7772400" cy="57626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ru-RU" sz="1600" b="1" dirty="0">
              <a:ln w="9000" cmpd="sng">
                <a:noFill/>
                <a:prstDash val="solid"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9704" name="Picture 4" descr="Картинки по запросу занятия с муниципальными служащими в картинка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484313"/>
            <a:ext cx="411797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TextBox 11"/>
          <p:cNvSpPr txBox="1">
            <a:spLocks noChangeArrowheads="1"/>
          </p:cNvSpPr>
          <p:nvPr/>
        </p:nvSpPr>
        <p:spPr bwMode="auto">
          <a:xfrm>
            <a:off x="1835150" y="333375"/>
            <a:ext cx="7747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/>
              <a:t> </a:t>
            </a:r>
            <a:r>
              <a:rPr lang="ru-RU" sz="2000" b="1">
                <a:solidFill>
                  <a:schemeClr val="accent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Соблюдения требований к служебному поведению</a:t>
            </a:r>
          </a:p>
        </p:txBody>
      </p:sp>
      <p:sp>
        <p:nvSpPr>
          <p:cNvPr id="29706" name="TextBox 12"/>
          <p:cNvSpPr txBox="1">
            <a:spLocks noChangeArrowheads="1"/>
          </p:cNvSpPr>
          <p:nvPr/>
        </p:nvSpPr>
        <p:spPr bwMode="auto">
          <a:xfrm>
            <a:off x="1331913" y="3141663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9707" name="TextBox 13"/>
          <p:cNvSpPr txBox="1">
            <a:spLocks noChangeArrowheads="1"/>
          </p:cNvSpPr>
          <p:nvPr/>
        </p:nvSpPr>
        <p:spPr bwMode="auto">
          <a:xfrm>
            <a:off x="4572000" y="1557338"/>
            <a:ext cx="43211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 муниципальными служащими и руководителями муниципальных учреждений и предприятий  </a:t>
            </a:r>
            <a:r>
              <a:rPr lang="ru-RU" sz="1400" dirty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проводились  организационные и разъяснительные  мероприятия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по недопущению должностными лицами поведения, которое может восприниматься окружающими как обещание дачи взятки или предложение дачи взятки либо как согласие принять взятку или как просьба о даче взятки, разъяснение порядка соблюдения ограничений и запретов, требований о предотвращении или об урегулировании конфликта интересов, обязанности об уведомлении представителя нанимателя (работодателя) об обращениях в целях склонения к совершению коррупционных правонарушений, иных обязанностей, установленных в целях противодействия коррупции.</a:t>
            </a:r>
          </a:p>
          <a:p>
            <a:pPr eaLnBrk="0" hangingPunct="0"/>
            <a:endParaRPr lang="ru-RU" dirty="0"/>
          </a:p>
        </p:txBody>
      </p:sp>
      <p:pic>
        <p:nvPicPr>
          <p:cNvPr id="29708" name="Рисунок 5" descr="C:\Users\ProkofevaAV\Desktop\при сталин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5229200"/>
            <a:ext cx="2857760" cy="1224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9" name="TextBox 17"/>
          <p:cNvSpPr txBox="1">
            <a:spLocks noChangeArrowheads="1"/>
          </p:cNvSpPr>
          <p:nvPr/>
        </p:nvSpPr>
        <p:spPr bwMode="auto">
          <a:xfrm>
            <a:off x="179388" y="5013325"/>
            <a:ext cx="5400675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Проведена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актуализация </a:t>
            </a:r>
            <a:r>
              <a:rPr lang="ru-RU" sz="1400" dirty="0" smtClean="0">
                <a:latin typeface="+mn-lt"/>
              </a:rPr>
              <a:t>коррупционно опасных функций в деятельности  Администрации Шалинского муниципального округа, утвержденных Постановлением от 13.02.2024 года №73 </a:t>
            </a:r>
            <a:r>
              <a:rPr lang="ru-RU" sz="1400" dirty="0" smtClean="0">
                <a:latin typeface="+mn-lt"/>
                <a:ea typeface="Liberation Serif" pitchFamily="18" charset="0"/>
                <a:cs typeface="Liberation Serif" pitchFamily="18" charset="0"/>
              </a:rPr>
              <a:t>и 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оценка коррупционных рисков, возникающих при исполнении муниципальных функций и предоставлении муниципальных услуг в органах местного самоуправления  Шалинского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муниципального 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округа.</a:t>
            </a: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16632"/>
            <a:ext cx="734969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792288" y="1149350"/>
            <a:ext cx="7337425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42988" y="2965450"/>
            <a:ext cx="4141787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92288" y="1052513"/>
            <a:ext cx="7337425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14350" y="2838450"/>
            <a:ext cx="6073775" cy="6937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0" hangingPunct="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342900" indent="-342900" algn="just" eaLnBrk="0" hangingPunct="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sz="16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7" name="Прямоугольник 11"/>
          <p:cNvSpPr>
            <a:spLocks noChangeArrowheads="1"/>
          </p:cNvSpPr>
          <p:nvPr/>
        </p:nvSpPr>
        <p:spPr bwMode="auto">
          <a:xfrm>
            <a:off x="0" y="5445125"/>
            <a:ext cx="4535488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indent="4524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  <a:cs typeface="+mn-cs"/>
            </a:endParaRPr>
          </a:p>
          <a:p>
            <a:pPr indent="4524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71600" y="188913"/>
            <a:ext cx="7772400" cy="57626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ru-RU" sz="1600" b="1" dirty="0">
              <a:ln w="9000" cmpd="sng">
                <a:noFill/>
                <a:prstDash val="solid"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0728" name="Picture 10" descr="Картинки по запросу Финансовый контроль В КАРТИНКАХ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484313"/>
            <a:ext cx="4176712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9" name="TextBox 11"/>
          <p:cNvSpPr txBox="1">
            <a:spLocks noChangeArrowheads="1"/>
          </p:cNvSpPr>
          <p:nvPr/>
        </p:nvSpPr>
        <p:spPr bwMode="auto">
          <a:xfrm>
            <a:off x="2195513" y="549275"/>
            <a:ext cx="5616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>
                <a:solidFill>
                  <a:schemeClr val="accent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ФИНАНСОВЫЙ КОНТРОЛЬ</a:t>
            </a:r>
          </a:p>
        </p:txBody>
      </p:sp>
      <p:sp>
        <p:nvSpPr>
          <p:cNvPr id="30730" name="Rectangle 1"/>
          <p:cNvSpPr>
            <a:spLocks noChangeArrowheads="1"/>
          </p:cNvSpPr>
          <p:nvPr/>
        </p:nvSpPr>
        <p:spPr bwMode="auto">
          <a:xfrm>
            <a:off x="4716463" y="1665288"/>
            <a:ext cx="39592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just" eaLnBrk="0" hangingPunct="0"/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целях обеспечения муниципального финансового контроля в соответствии с бюджетным законодательством и муниципальными правовыми актами  Финансовым управлением администрации Шалинского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муниципального 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округа </a:t>
            </a:r>
            <a:r>
              <a:rPr lang="ru-RU" sz="1400" dirty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проведено </a:t>
            </a:r>
            <a:r>
              <a:rPr lang="ru-RU" sz="1400" dirty="0" smtClean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7  </a:t>
            </a:r>
            <a:r>
              <a:rPr lang="ru-RU" sz="1400" dirty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проверок  расходования бюджетных средств. 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 итогам проведенных контрольных мероприятий в финансово-бюджетной сфере в соответствии с планом контрольных мероприятий, обобщены  результаты контроля за законностью, результативностью (эффективностью и экономностью) использования средств   бюджета Шалинского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муниципального 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округа  и иных источников, предусмотренных законодательством Российской Федерации. Итоги размещены на официальном сайте  администрации Шалинского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муниципального 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округа   в сети Интернет.</a:t>
            </a:r>
            <a:endParaRPr lang="ru-RU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30731" name="TextBox 13"/>
          <p:cNvSpPr txBox="1">
            <a:spLocks noChangeArrowheads="1"/>
          </p:cNvSpPr>
          <p:nvPr/>
        </p:nvSpPr>
        <p:spPr bwMode="auto">
          <a:xfrm>
            <a:off x="323850" y="4292600"/>
            <a:ext cx="410368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sz="1400" dirty="0" smtClean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Составлен и размещен документ «Бюджет для граждан»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на официальном сайте  администрации Шалинского муниципального округа в сети Интернет в целях информирования граждан о бюджете Шалинского муниципального округа на очередной финансовый год и плановый период, а также отчет об исполнении  бюджета Шалинского муниципального округа за отчетный финансовый год в доступной для граждан форме.</a:t>
            </a:r>
            <a:endParaRPr lang="ru-RU" sz="14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16632"/>
            <a:ext cx="734969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792288" y="1149350"/>
            <a:ext cx="7337425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42988" y="2965450"/>
            <a:ext cx="4141787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92288" y="1052513"/>
            <a:ext cx="7337425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14350" y="2838450"/>
            <a:ext cx="6073775" cy="6937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0" hangingPunct="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342900" indent="-342900" algn="just" eaLnBrk="0" hangingPunct="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sz="16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7" name="Прямоугольник 11"/>
          <p:cNvSpPr>
            <a:spLocks noChangeArrowheads="1"/>
          </p:cNvSpPr>
          <p:nvPr/>
        </p:nvSpPr>
        <p:spPr bwMode="auto">
          <a:xfrm>
            <a:off x="0" y="5445125"/>
            <a:ext cx="4535488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indent="4524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  <a:cs typeface="+mn-cs"/>
            </a:endParaRPr>
          </a:p>
          <a:p>
            <a:pPr indent="4524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71600" y="188913"/>
            <a:ext cx="7772400" cy="57626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ru-RU" sz="1600" b="1" dirty="0">
              <a:ln w="9000" cmpd="sng">
                <a:noFill/>
                <a:prstDash val="solid"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1752" name="TextBox 11"/>
          <p:cNvSpPr txBox="1">
            <a:spLocks noChangeArrowheads="1"/>
          </p:cNvSpPr>
          <p:nvPr/>
        </p:nvSpPr>
        <p:spPr bwMode="auto">
          <a:xfrm>
            <a:off x="2339975" y="549275"/>
            <a:ext cx="5400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>
                <a:solidFill>
                  <a:schemeClr val="accent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ИНФОРМАЦИОННАЯ КОМПАНИЯ</a:t>
            </a:r>
          </a:p>
        </p:txBody>
      </p:sp>
      <p:pic>
        <p:nvPicPr>
          <p:cNvPr id="31753" name="Picture 2" descr="Картинки по запросу ИНФОРМАЦИОННАЯ КОМПАНИЯ ПО КОРРУПЦИИ В КАРТИНКА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773238"/>
            <a:ext cx="381635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4" name="Rectangle 3"/>
          <p:cNvSpPr>
            <a:spLocks noChangeArrowheads="1"/>
          </p:cNvSpPr>
          <p:nvPr/>
        </p:nvSpPr>
        <p:spPr bwMode="auto">
          <a:xfrm>
            <a:off x="4211638" y="1336546"/>
            <a:ext cx="460851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000" dirty="0">
                <a:latin typeface="Liberation Serif" pitchFamily="18" charset="0"/>
              </a:rPr>
              <a:t>В Шалинском </a:t>
            </a:r>
            <a:r>
              <a:rPr lang="ru-RU" sz="2000" dirty="0" smtClean="0">
                <a:latin typeface="Liberation Serif" pitchFamily="18" charset="0"/>
              </a:rPr>
              <a:t>муниципальном </a:t>
            </a:r>
            <a:r>
              <a:rPr lang="ru-RU" sz="2000" dirty="0">
                <a:latin typeface="Liberation Serif" pitchFamily="18" charset="0"/>
              </a:rPr>
              <a:t>округе организован телефон «доверия»           (2-19-56) для обращения граждан и должностных лиц по фактам коррупции, а также адрес электронной </a:t>
            </a:r>
            <a:r>
              <a:rPr lang="ru-RU" sz="2000" dirty="0" smtClean="0">
                <a:latin typeface="Liberation Serif" pitchFamily="18" charset="0"/>
              </a:rPr>
              <a:t>почты:</a:t>
            </a:r>
            <a:r>
              <a:rPr lang="en-US" sz="2000" dirty="0" smtClean="0">
                <a:latin typeface="Liberation Serif" pitchFamily="18" charset="0"/>
              </a:rPr>
              <a:t> </a:t>
            </a:r>
            <a:r>
              <a:rPr lang="en-US" sz="2000" b="1" u="sng" dirty="0" smtClean="0">
                <a:solidFill>
                  <a:schemeClr val="accent6"/>
                </a:solidFill>
                <a:latin typeface="Liberation Serif" pitchFamily="18" charset="0"/>
              </a:rPr>
              <a:t>admin_shgo@mail.ru</a:t>
            </a:r>
            <a:r>
              <a:rPr lang="ru-RU" sz="2000" dirty="0" smtClean="0">
                <a:latin typeface="Liberation Serif" pitchFamily="18" charset="0"/>
              </a:rPr>
              <a:t>, </a:t>
            </a:r>
            <a:r>
              <a:rPr lang="ru-RU" sz="2000" dirty="0">
                <a:latin typeface="Liberation Serif" pitchFamily="18" charset="0"/>
              </a:rPr>
              <a:t>за </a:t>
            </a:r>
            <a:r>
              <a:rPr lang="ru-RU" sz="2000" dirty="0" smtClean="0">
                <a:latin typeface="Liberation Serif" pitchFamily="18" charset="0"/>
              </a:rPr>
              <a:t>2025 </a:t>
            </a:r>
            <a:r>
              <a:rPr lang="ru-RU" sz="2000" dirty="0">
                <a:latin typeface="Liberation Serif" pitchFamily="18" charset="0"/>
              </a:rPr>
              <a:t>год сообщений по фактам коррупции не поступало.</a:t>
            </a:r>
          </a:p>
        </p:txBody>
      </p:sp>
      <p:sp>
        <p:nvSpPr>
          <p:cNvPr id="31755" name="Rectangle 4"/>
          <p:cNvSpPr>
            <a:spLocks noChangeArrowheads="1"/>
          </p:cNvSpPr>
          <p:nvPr/>
        </p:nvSpPr>
        <p:spPr bwMode="auto">
          <a:xfrm>
            <a:off x="250825" y="4211638"/>
            <a:ext cx="50419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600" dirty="0">
                <a:latin typeface="Liberation Serif" pitchFamily="18" charset="0"/>
              </a:rPr>
              <a:t>Ежемесячно проводятся «Прямые линий» с гражданами по вопросам антикоррупционного просвещения, отнесенным к сфере деятельности администрации Шалинского </a:t>
            </a:r>
            <a:r>
              <a:rPr lang="ru-RU" sz="1600" dirty="0" smtClean="0">
                <a:latin typeface="Liberation Serif" pitchFamily="18" charset="0"/>
              </a:rPr>
              <a:t>муниципального </a:t>
            </a:r>
            <a:r>
              <a:rPr lang="ru-RU" sz="1600" dirty="0">
                <a:latin typeface="Liberation Serif" pitchFamily="18" charset="0"/>
              </a:rPr>
              <a:t>округа. График проведения «Прямых линий» и результат проведения размещается на официальном сайте администрации Шалинского </a:t>
            </a:r>
            <a:r>
              <a:rPr lang="ru-RU" sz="1600" dirty="0" smtClean="0">
                <a:latin typeface="Liberation Serif" pitchFamily="18" charset="0"/>
              </a:rPr>
              <a:t>муниципального </a:t>
            </a:r>
            <a:r>
              <a:rPr lang="ru-RU" sz="1600" dirty="0">
                <a:latin typeface="Liberation Serif" pitchFamily="18" charset="0"/>
              </a:rPr>
              <a:t>округа в разделе: </a:t>
            </a:r>
            <a:r>
              <a:rPr lang="ru-RU" sz="1400" u="sng" dirty="0">
                <a:solidFill>
                  <a:schemeClr val="accent2"/>
                </a:solidFill>
                <a:latin typeface="Liberation Serif" pitchFamily="18" charset="0"/>
              </a:rPr>
              <a:t>Главная → Информация о проведении "Прямых линий" по вопросам противодействия коррупции. </a:t>
            </a:r>
            <a:endParaRPr lang="ru-RU" sz="1400" dirty="0">
              <a:solidFill>
                <a:schemeClr val="accent2"/>
              </a:solidFill>
              <a:latin typeface="Liberation Serif" pitchFamily="18" charset="0"/>
            </a:endParaRPr>
          </a:p>
          <a:p>
            <a:pPr eaLnBrk="0" hangingPunct="0"/>
            <a:r>
              <a:rPr lang="ru-RU" sz="1400" b="1" i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</a:t>
            </a:r>
          </a:p>
        </p:txBody>
      </p:sp>
      <p:pic>
        <p:nvPicPr>
          <p:cNvPr id="31756" name="Picture 6" descr="Картинки по запросу ИНФОРМАЦИОННАЯ КОМПАНИЯ ПО КОРРУПЦИИ В КАРТИНКАХ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4365625"/>
            <a:ext cx="33115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16632"/>
            <a:ext cx="734969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8225" y="9525"/>
            <a:ext cx="7772400" cy="611188"/>
          </a:xfrm>
        </p:spPr>
        <p:txBody>
          <a:bodyPr>
            <a:noAutofit/>
          </a:bodyPr>
          <a:lstStyle/>
          <a:p>
            <a:pPr defTabSz="912813">
              <a:buClr>
                <a:srgbClr val="22228B"/>
              </a:buClr>
            </a:pPr>
            <a:r>
              <a:rPr sz="140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ВОПРОСЫ, РАССМОТРЕННЫЕ В 2025 ГОДУ КОМИССИЕЙ ПО КООРДИНАЦИИ РАБОТЫ ПО ПРОТИВОДЕЙСТВИЮ КОРРУПЦИИ В ШАЛИНСКОМ МУНИЦИПАЛЬНОМ ОКРУГЕ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258888" y="692150"/>
            <a:ext cx="7600950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258888" y="620713"/>
            <a:ext cx="7559675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1691680" y="836712"/>
            <a:ext cx="7200800" cy="259228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 eaLnBrk="0" hangingPunct="0">
              <a:defRPr/>
            </a:pPr>
            <a:endParaRPr lang="ru-RU" sz="1200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179512" y="1772816"/>
            <a:ext cx="1579375" cy="792088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endParaRPr lang="ru-RU" sz="1600" dirty="0">
              <a:solidFill>
                <a:srgbClr val="000000"/>
              </a:solidFill>
            </a:endParaRPr>
          </a:p>
          <a:p>
            <a:pPr algn="ctr" eaLnBrk="0" hangingPunct="0"/>
            <a:r>
              <a:rPr lang="ru-RU" sz="1400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Протокол </a:t>
            </a:r>
          </a:p>
          <a:p>
            <a:pPr algn="ctr" eaLnBrk="0" hangingPunct="0"/>
            <a:r>
              <a:rPr lang="ru-RU" sz="1400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от </a:t>
            </a:r>
            <a:r>
              <a:rPr lang="ru-RU" sz="1400" dirty="0" smtClean="0"/>
              <a:t>27.03.2025</a:t>
            </a:r>
            <a:endParaRPr lang="ru-RU" sz="1400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 eaLnBrk="0" hangingPunct="0"/>
            <a:r>
              <a:rPr lang="ru-RU" sz="1400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№ 1</a:t>
            </a:r>
          </a:p>
          <a:p>
            <a:pPr algn="ctr" eaLnBrk="0" hangingPunct="0"/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63689" y="3501008"/>
            <a:ext cx="7128792" cy="273630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 eaLnBrk="0" hangingPunct="0">
              <a:defRPr/>
            </a:pPr>
            <a:endParaRPr lang="ru-RU" sz="1400" dirty="0"/>
          </a:p>
        </p:txBody>
      </p:sp>
      <p:sp>
        <p:nvSpPr>
          <p:cNvPr id="13" name="Пятиугольник 12"/>
          <p:cNvSpPr/>
          <p:nvPr/>
        </p:nvSpPr>
        <p:spPr>
          <a:xfrm>
            <a:off x="251520" y="4293096"/>
            <a:ext cx="1579375" cy="792088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endParaRPr lang="ru-RU" sz="1600" dirty="0">
              <a:solidFill>
                <a:srgbClr val="000000"/>
              </a:solidFill>
            </a:endParaRPr>
          </a:p>
          <a:p>
            <a:pPr algn="ctr" eaLnBrk="0" hangingPunct="0"/>
            <a:r>
              <a:rPr lang="ru-RU" sz="1400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Протокол </a:t>
            </a:r>
          </a:p>
          <a:p>
            <a:pPr algn="ctr" eaLnBrk="0" hangingPunct="0"/>
            <a:r>
              <a:rPr lang="ru-RU" sz="1400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от </a:t>
            </a:r>
            <a:r>
              <a:rPr lang="ru-RU" sz="1400" dirty="0" smtClean="0"/>
              <a:t>26.06.2025</a:t>
            </a:r>
            <a:endParaRPr lang="ru-RU" sz="1400" dirty="0"/>
          </a:p>
          <a:p>
            <a:pPr algn="ctr" eaLnBrk="0" hangingPunct="0"/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№ </a:t>
            </a:r>
            <a:r>
              <a:rPr lang="ru-RU" sz="1400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</a:t>
            </a:r>
          </a:p>
          <a:p>
            <a:pPr algn="ctr" eaLnBrk="0" hangingPunct="0"/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40977" name="TextBox 16"/>
          <p:cNvSpPr txBox="1">
            <a:spLocks noChangeArrowheads="1"/>
          </p:cNvSpPr>
          <p:nvPr/>
        </p:nvSpPr>
        <p:spPr bwMode="auto">
          <a:xfrm flipH="1">
            <a:off x="1835150" y="836613"/>
            <a:ext cx="6840538" cy="305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endParaRPr lang="ru-RU" sz="800" dirty="0" smtClean="0">
              <a:latin typeface="Liberation Serif" pitchFamily="18" charset="0"/>
              <a:cs typeface="+mn-cs"/>
            </a:endParaRPr>
          </a:p>
          <a:p>
            <a:pPr eaLnBrk="0" hangingPunct="0">
              <a:defRPr/>
            </a:pPr>
            <a:r>
              <a:rPr lang="ru-RU" sz="800" dirty="0" smtClean="0">
                <a:latin typeface="Liberation Serif" pitchFamily="18" charset="0"/>
                <a:cs typeface="+mn-cs"/>
              </a:rPr>
              <a:t>1</a:t>
            </a:r>
            <a:r>
              <a:rPr lang="ru-RU" sz="800" dirty="0">
                <a:latin typeface="Liberation Serif" pitchFamily="18" charset="0"/>
                <a:cs typeface="+mn-cs"/>
              </a:rPr>
              <a:t>) О подготовке и своевременному внесению необходимых дополнений, изменений в действующие муниципальные нормативные правовые акты Шалинского </a:t>
            </a:r>
            <a:r>
              <a:rPr lang="ru-RU" sz="800" dirty="0" smtClean="0">
                <a:latin typeface="Liberation Serif" pitchFamily="18" charset="0"/>
                <a:cs typeface="+mn-cs"/>
              </a:rPr>
              <a:t>муниципального </a:t>
            </a:r>
            <a:r>
              <a:rPr lang="ru-RU" sz="800" dirty="0">
                <a:latin typeface="Liberation Serif" pitchFamily="18" charset="0"/>
                <a:cs typeface="+mn-cs"/>
              </a:rPr>
              <a:t>округа, регулирующие правоотношения в сфере противодействия коррупции в соответствии с изменениями в Федеральное законодательство и законодательство Свердловской области о противодействии коррупции.</a:t>
            </a:r>
          </a:p>
          <a:p>
            <a:pPr eaLnBrk="0" hangingPunct="0">
              <a:defRPr/>
            </a:pPr>
            <a:r>
              <a:rPr lang="ru-RU" sz="800" dirty="0">
                <a:latin typeface="Liberation Serif" pitchFamily="18" charset="0"/>
                <a:cs typeface="+mn-cs"/>
              </a:rPr>
              <a:t>2) О работе по обеспечению доступа к информации о деятельности органов местного самоуправления через СМИ, в том числе через сеть Интернет (официальный сайт администрации). </a:t>
            </a:r>
          </a:p>
          <a:p>
            <a:pPr eaLnBrk="0" hangingPunct="0">
              <a:defRPr/>
            </a:pPr>
            <a:r>
              <a:rPr lang="ru-RU" sz="800" dirty="0">
                <a:latin typeface="Liberation Serif" pitchFamily="18" charset="0"/>
                <a:cs typeface="+mn-cs"/>
              </a:rPr>
              <a:t>3) Информация о результатах антикоррупционной экспертизы проектов нормативных правовых актов. </a:t>
            </a:r>
          </a:p>
          <a:p>
            <a:pPr eaLnBrk="0" hangingPunct="0">
              <a:defRPr/>
            </a:pPr>
            <a:r>
              <a:rPr lang="ru-RU" sz="800" dirty="0">
                <a:latin typeface="Liberation Serif" pitchFamily="18" charset="0"/>
                <a:cs typeface="+mn-cs"/>
              </a:rPr>
              <a:t>4) Проведение анализа мер, направленных на противодействие коррупции в сфере разрешительной деятельности. </a:t>
            </a:r>
          </a:p>
          <a:p>
            <a:pPr eaLnBrk="0" hangingPunct="0">
              <a:defRPr/>
            </a:pPr>
            <a:r>
              <a:rPr lang="ru-RU" sz="800" dirty="0">
                <a:latin typeface="Liberation Serif" pitchFamily="18" charset="0"/>
                <a:cs typeface="+mn-cs"/>
              </a:rPr>
              <a:t>5) Осуществление ведомственного контроля за полнотой и качеством предоставления социально значимых муниципальных услуг учреждениями Шалинского </a:t>
            </a:r>
            <a:r>
              <a:rPr lang="ru-RU" sz="800" dirty="0" smtClean="0">
                <a:latin typeface="Liberation Serif" pitchFamily="18" charset="0"/>
                <a:cs typeface="+mn-cs"/>
              </a:rPr>
              <a:t>МО </a:t>
            </a:r>
            <a:r>
              <a:rPr lang="ru-RU" sz="800" dirty="0">
                <a:latin typeface="Liberation Serif" pitchFamily="18" charset="0"/>
                <a:cs typeface="+mn-cs"/>
              </a:rPr>
              <a:t>в </a:t>
            </a:r>
            <a:r>
              <a:rPr lang="ru-RU" sz="800" dirty="0" smtClean="0">
                <a:latin typeface="Liberation Serif" pitchFamily="18" charset="0"/>
                <a:cs typeface="+mn-cs"/>
              </a:rPr>
              <a:t>2024 </a:t>
            </a:r>
            <a:r>
              <a:rPr lang="ru-RU" sz="800" dirty="0">
                <a:latin typeface="Liberation Serif" pitchFamily="18" charset="0"/>
                <a:cs typeface="+mn-cs"/>
              </a:rPr>
              <a:t>году. </a:t>
            </a:r>
          </a:p>
          <a:p>
            <a:pPr eaLnBrk="0" hangingPunct="0">
              <a:defRPr/>
            </a:pPr>
            <a:r>
              <a:rPr lang="ru-RU" sz="800" dirty="0">
                <a:latin typeface="Liberation Serif" pitchFamily="18" charset="0"/>
                <a:cs typeface="+mn-cs"/>
              </a:rPr>
              <a:t>6) О результатах выполнения муниципальных программ за </a:t>
            </a:r>
            <a:r>
              <a:rPr lang="ru-RU" sz="800" dirty="0" smtClean="0">
                <a:latin typeface="Liberation Serif" pitchFamily="18" charset="0"/>
                <a:cs typeface="+mn-cs"/>
              </a:rPr>
              <a:t>2024 </a:t>
            </a:r>
            <a:r>
              <a:rPr lang="ru-RU" sz="800" dirty="0">
                <a:latin typeface="Liberation Serif" pitchFamily="18" charset="0"/>
                <a:cs typeface="+mn-cs"/>
              </a:rPr>
              <a:t>год.         </a:t>
            </a:r>
          </a:p>
          <a:p>
            <a:pPr eaLnBrk="0" hangingPunct="0">
              <a:defRPr/>
            </a:pPr>
            <a:r>
              <a:rPr lang="ru-RU" sz="800" dirty="0">
                <a:latin typeface="Liberation Serif" pitchFamily="18" charset="0"/>
                <a:cs typeface="+mn-cs"/>
              </a:rPr>
              <a:t>7) Обзор правоприменительной практики по результатам  вступивших в законную силу решений судов о признании недействительными ненормативных правовых актов, незаконными решений и действий (бездействия) органов местного самоуправления, муниципальных учреждений и их должностных лиц в целях выработки и принятия мер по предупреждению и устранению причин выявленных нарушений.</a:t>
            </a:r>
          </a:p>
          <a:p>
            <a:pPr eaLnBrk="0" hangingPunct="0">
              <a:defRPr/>
            </a:pPr>
            <a:r>
              <a:rPr lang="ru-RU" sz="800" dirty="0">
                <a:latin typeface="Liberation Serif" pitchFamily="18" charset="0"/>
                <a:cs typeface="+mn-cs"/>
              </a:rPr>
              <a:t>8) Информация о принимаемых мерах в </a:t>
            </a:r>
            <a:r>
              <a:rPr lang="ru-RU" sz="800" dirty="0" smtClean="0">
                <a:latin typeface="Liberation Serif" pitchFamily="18" charset="0"/>
                <a:cs typeface="+mn-cs"/>
              </a:rPr>
              <a:t>ШМО </a:t>
            </a:r>
            <a:r>
              <a:rPr lang="ru-RU" sz="800" dirty="0">
                <a:latin typeface="Liberation Serif" pitchFamily="18" charset="0"/>
                <a:cs typeface="+mn-cs"/>
              </a:rPr>
              <a:t>по повышению эффективности общественных (публичных) слушаний, предусмотренных земельным и градостроительным законодательством Российской Федерации. </a:t>
            </a:r>
          </a:p>
          <a:p>
            <a:pPr eaLnBrk="0" hangingPunct="0">
              <a:defRPr/>
            </a:pPr>
            <a:r>
              <a:rPr lang="ru-RU" sz="800" dirty="0">
                <a:latin typeface="Liberation Serif" pitchFamily="18" charset="0"/>
                <a:cs typeface="+mn-cs"/>
              </a:rPr>
              <a:t>9) Организация работы по предупреждению коррупции в муниципальных организациях на территории Шалинского </a:t>
            </a:r>
            <a:r>
              <a:rPr lang="ru-RU" sz="800" dirty="0" smtClean="0">
                <a:latin typeface="Liberation Serif" pitchFamily="18" charset="0"/>
                <a:cs typeface="+mn-cs"/>
              </a:rPr>
              <a:t>МО</a:t>
            </a:r>
            <a:r>
              <a:rPr lang="ru-RU" sz="800" dirty="0">
                <a:latin typeface="Liberation Serif" pitchFamily="18" charset="0"/>
                <a:cs typeface="+mn-cs"/>
              </a:rPr>
              <a:t>.</a:t>
            </a:r>
          </a:p>
          <a:p>
            <a:pPr eaLnBrk="0" hangingPunct="0">
              <a:defRPr/>
            </a:pPr>
            <a:r>
              <a:rPr lang="ru-RU" sz="800" dirty="0">
                <a:latin typeface="Liberation Serif" pitchFamily="18" charset="0"/>
                <a:cs typeface="+mn-cs"/>
              </a:rPr>
              <a:t>10) О результатах проведенного антикоррупционного мониторинга в Шалинском </a:t>
            </a:r>
            <a:r>
              <a:rPr lang="ru-RU" sz="800" dirty="0" smtClean="0">
                <a:latin typeface="Liberation Serif" pitchFamily="18" charset="0"/>
                <a:cs typeface="+mn-cs"/>
              </a:rPr>
              <a:t>МО </a:t>
            </a:r>
            <a:r>
              <a:rPr lang="ru-RU" sz="800" dirty="0">
                <a:latin typeface="Liberation Serif" pitchFamily="18" charset="0"/>
                <a:cs typeface="+mn-cs"/>
              </a:rPr>
              <a:t>за </a:t>
            </a:r>
            <a:r>
              <a:rPr lang="ru-RU" sz="800" dirty="0" smtClean="0">
                <a:latin typeface="Liberation Serif" pitchFamily="18" charset="0"/>
                <a:cs typeface="+mn-cs"/>
              </a:rPr>
              <a:t>2024 </a:t>
            </a:r>
            <a:r>
              <a:rPr lang="ru-RU" sz="800" dirty="0">
                <a:latin typeface="Liberation Serif" pitchFamily="18" charset="0"/>
                <a:cs typeface="+mn-cs"/>
              </a:rPr>
              <a:t>год.</a:t>
            </a:r>
          </a:p>
          <a:p>
            <a:pPr eaLnBrk="0" hangingPunct="0">
              <a:defRPr/>
            </a:pPr>
            <a:r>
              <a:rPr lang="ru-RU" sz="800" dirty="0">
                <a:cs typeface="+mn-cs"/>
              </a:rPr>
              <a:t> </a:t>
            </a:r>
          </a:p>
          <a:p>
            <a:pPr eaLnBrk="0" hangingPunct="0">
              <a:defRPr/>
            </a:pPr>
            <a:r>
              <a:rPr lang="ru-RU" sz="1050" dirty="0">
                <a:cs typeface="+mn-cs"/>
              </a:rPr>
              <a:t> </a:t>
            </a:r>
          </a:p>
          <a:p>
            <a:pPr eaLnBrk="0" hangingPunct="0">
              <a:defRPr/>
            </a:pPr>
            <a:endParaRPr lang="ru-RU" sz="105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ru-RU" sz="105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30" name="TextBox 24"/>
          <p:cNvSpPr txBox="1">
            <a:spLocks noChangeArrowheads="1"/>
          </p:cNvSpPr>
          <p:nvPr/>
        </p:nvSpPr>
        <p:spPr bwMode="auto">
          <a:xfrm>
            <a:off x="1908175" y="3573463"/>
            <a:ext cx="669607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800" dirty="0">
                <a:latin typeface="Liberation Serif" pitchFamily="18" charset="0"/>
                <a:cs typeface="+mn-cs"/>
              </a:rPr>
              <a:t>1)Анализ представленных сведений лицами, замещающими должности муниципальной службы в органах местного самоуправления Шалинского </a:t>
            </a:r>
            <a:r>
              <a:rPr lang="ru-RU" sz="800" dirty="0" smtClean="0">
                <a:latin typeface="Liberation Serif" pitchFamily="18" charset="0"/>
                <a:cs typeface="+mn-cs"/>
              </a:rPr>
              <a:t>муниципального </a:t>
            </a:r>
            <a:r>
              <a:rPr lang="ru-RU" sz="800" dirty="0">
                <a:latin typeface="Liberation Serif" pitchFamily="18" charset="0"/>
                <a:cs typeface="+mn-cs"/>
              </a:rPr>
              <a:t>округа, сведений о доходах, расходах, об имуществе и обязательствах имущественного характера на себя за </a:t>
            </a:r>
            <a:r>
              <a:rPr lang="ru-RU" sz="800" dirty="0" smtClean="0">
                <a:latin typeface="Liberation Serif" pitchFamily="18" charset="0"/>
                <a:cs typeface="+mn-cs"/>
              </a:rPr>
              <a:t>2024 </a:t>
            </a:r>
            <a:r>
              <a:rPr lang="ru-RU" sz="800" dirty="0">
                <a:latin typeface="Liberation Serif" pitchFamily="18" charset="0"/>
                <a:cs typeface="+mn-cs"/>
              </a:rPr>
              <a:t>год, в рамках проверки соблюдения муниципальными служащими администрации Шалинского </a:t>
            </a:r>
            <a:r>
              <a:rPr lang="ru-RU" sz="800" dirty="0" smtClean="0">
                <a:latin typeface="Liberation Serif" pitchFamily="18" charset="0"/>
                <a:cs typeface="+mn-cs"/>
              </a:rPr>
              <a:t>муниципального </a:t>
            </a:r>
            <a:r>
              <a:rPr lang="ru-RU" sz="800" dirty="0">
                <a:latin typeface="Liberation Serif" pitchFamily="18" charset="0"/>
                <a:cs typeface="+mn-cs"/>
              </a:rPr>
              <a:t>округа ограничений  и запретов, требований о предотвращении или урегулировании конфликта интересов, исполнения ими обязанностей, установленных № 25-ФЗ от 02.03.2007 г. «О муниципальной службе в Российской Федерации», № 273-ФЗ от 25.12.2008 г. «О противодействии коррупции».</a:t>
            </a:r>
          </a:p>
          <a:p>
            <a:pPr eaLnBrk="0" hangingPunct="0">
              <a:defRPr/>
            </a:pPr>
            <a:r>
              <a:rPr lang="ru-RU" sz="800" dirty="0">
                <a:latin typeface="Liberation Serif" pitchFamily="18" charset="0"/>
                <a:cs typeface="+mn-cs"/>
              </a:rPr>
              <a:t>2)Информация о размещении на официальных сайтах органов местного самоуправления Шалинского </a:t>
            </a:r>
            <a:r>
              <a:rPr lang="ru-RU" sz="800" dirty="0" smtClean="0">
                <a:latin typeface="Liberation Serif" pitchFamily="18" charset="0"/>
                <a:cs typeface="+mn-cs"/>
              </a:rPr>
              <a:t>муниципального </a:t>
            </a:r>
            <a:r>
              <a:rPr lang="ru-RU" sz="800" dirty="0">
                <a:latin typeface="Liberation Serif" pitchFamily="18" charset="0"/>
                <a:cs typeface="+mn-cs"/>
              </a:rPr>
              <a:t>округа сведений о доходах, расходах, об имуществе и обязательствах имущественного характера, предоставляемых муниципальными служащими, включенными в перечень, установленный постановлением главы Шалинского </a:t>
            </a:r>
            <a:r>
              <a:rPr lang="ru-RU" sz="800" dirty="0" smtClean="0">
                <a:latin typeface="Liberation Serif" pitchFamily="18" charset="0"/>
                <a:cs typeface="+mn-cs"/>
              </a:rPr>
              <a:t>муниципального </a:t>
            </a:r>
            <a:r>
              <a:rPr lang="ru-RU" sz="800" dirty="0">
                <a:latin typeface="Liberation Serif" pitchFamily="18" charset="0"/>
                <a:cs typeface="+mn-cs"/>
              </a:rPr>
              <a:t>округа за </a:t>
            </a:r>
            <a:r>
              <a:rPr lang="ru-RU" sz="800" dirty="0" smtClean="0">
                <a:latin typeface="Liberation Serif" pitchFamily="18" charset="0"/>
                <a:cs typeface="+mn-cs"/>
              </a:rPr>
              <a:t>2024год</a:t>
            </a:r>
            <a:r>
              <a:rPr lang="ru-RU" sz="800" dirty="0">
                <a:latin typeface="Liberation Serif" pitchFamily="18" charset="0"/>
                <a:cs typeface="+mn-cs"/>
              </a:rPr>
              <a:t>.</a:t>
            </a:r>
          </a:p>
          <a:p>
            <a:pPr eaLnBrk="0" hangingPunct="0">
              <a:defRPr/>
            </a:pPr>
            <a:r>
              <a:rPr lang="ru-RU" sz="800" dirty="0">
                <a:latin typeface="Liberation Serif" pitchFamily="18" charset="0"/>
                <a:cs typeface="+mn-cs"/>
              </a:rPr>
              <a:t>3) Анализ предоставленных руководителями муниципальных учреждений Шалинского </a:t>
            </a:r>
            <a:r>
              <a:rPr lang="ru-RU" sz="800" dirty="0" smtClean="0">
                <a:latin typeface="Liberation Serif" pitchFamily="18" charset="0"/>
                <a:cs typeface="+mn-cs"/>
              </a:rPr>
              <a:t>муниципального </a:t>
            </a:r>
            <a:r>
              <a:rPr lang="ru-RU" sz="800" dirty="0">
                <a:latin typeface="Liberation Serif" pitchFamily="18" charset="0"/>
                <a:cs typeface="+mn-cs"/>
              </a:rPr>
              <a:t>округа, сведений о доходах, расходах, об имуществе и обязательствах имущественного характера на себя, на своих супругу (супруга) и несовершеннолетних детей за </a:t>
            </a:r>
            <a:r>
              <a:rPr lang="ru-RU" sz="800" dirty="0" smtClean="0">
                <a:latin typeface="Liberation Serif" pitchFamily="18" charset="0"/>
                <a:cs typeface="+mn-cs"/>
              </a:rPr>
              <a:t>2024 </a:t>
            </a:r>
            <a:r>
              <a:rPr lang="ru-RU" sz="800" dirty="0">
                <a:latin typeface="Liberation Serif" pitchFamily="18" charset="0"/>
                <a:cs typeface="+mn-cs"/>
              </a:rPr>
              <a:t>год.</a:t>
            </a:r>
          </a:p>
          <a:p>
            <a:pPr eaLnBrk="0" hangingPunct="0">
              <a:defRPr/>
            </a:pPr>
            <a:r>
              <a:rPr lang="ru-RU" sz="800" dirty="0">
                <a:latin typeface="Liberation Serif" pitchFamily="18" charset="0"/>
                <a:cs typeface="+mn-cs"/>
              </a:rPr>
              <a:t>4) Информация об организации функционирования «телефона доверия» и электронного почтового адреса сайтов органов местного самоуправления Шалинского </a:t>
            </a:r>
            <a:r>
              <a:rPr lang="ru-RU" sz="800" dirty="0" smtClean="0">
                <a:latin typeface="Liberation Serif" pitchFamily="18" charset="0"/>
                <a:cs typeface="+mn-cs"/>
              </a:rPr>
              <a:t>муниципального </a:t>
            </a:r>
            <a:r>
              <a:rPr lang="ru-RU" sz="800" dirty="0">
                <a:latin typeface="Liberation Serif" pitchFamily="18" charset="0"/>
                <a:cs typeface="+mn-cs"/>
              </a:rPr>
              <a:t>округа, для получения информации о фактах коррупции.</a:t>
            </a:r>
          </a:p>
          <a:p>
            <a:pPr eaLnBrk="0" hangingPunct="0">
              <a:defRPr/>
            </a:pPr>
            <a:r>
              <a:rPr lang="ru-RU" sz="800" dirty="0">
                <a:latin typeface="Liberation Serif" pitchFamily="18" charset="0"/>
                <a:cs typeface="+mn-cs"/>
              </a:rPr>
              <a:t>5) Информация о предоставлении сведений о расходах лицами, замещающими должности муниципальной службы в органах местного самоуправления Шалинского </a:t>
            </a:r>
            <a:r>
              <a:rPr lang="ru-RU" sz="800" dirty="0" smtClean="0">
                <a:latin typeface="Liberation Serif" pitchFamily="18" charset="0"/>
                <a:cs typeface="+mn-cs"/>
              </a:rPr>
              <a:t>муниципального </a:t>
            </a:r>
            <a:r>
              <a:rPr lang="ru-RU" sz="800" dirty="0">
                <a:latin typeface="Liberation Serif" pitchFamily="18" charset="0"/>
                <a:cs typeface="+mn-cs"/>
              </a:rPr>
              <a:t>округа за </a:t>
            </a:r>
            <a:r>
              <a:rPr lang="ru-RU" sz="800" dirty="0" smtClean="0">
                <a:latin typeface="Liberation Serif" pitchFamily="18" charset="0"/>
                <a:cs typeface="+mn-cs"/>
              </a:rPr>
              <a:t>2024 </a:t>
            </a:r>
            <a:r>
              <a:rPr lang="ru-RU" sz="800" dirty="0">
                <a:latin typeface="Liberation Serif" pitchFamily="18" charset="0"/>
                <a:cs typeface="+mn-cs"/>
              </a:rPr>
              <a:t>год.</a:t>
            </a:r>
          </a:p>
          <a:p>
            <a:pPr eaLnBrk="0" hangingPunct="0">
              <a:defRPr/>
            </a:pPr>
            <a:r>
              <a:rPr lang="ru-RU" sz="800" dirty="0">
                <a:latin typeface="Liberation Serif" pitchFamily="18" charset="0"/>
                <a:cs typeface="+mn-cs"/>
              </a:rPr>
              <a:t>6) Информация о размещении на официальных сайтах органов местного самоуправления Шалинского </a:t>
            </a:r>
            <a:r>
              <a:rPr lang="ru-RU" sz="800" dirty="0" smtClean="0">
                <a:latin typeface="Liberation Serif" pitchFamily="18" charset="0"/>
                <a:cs typeface="+mn-cs"/>
              </a:rPr>
              <a:t>муниципального </a:t>
            </a:r>
            <a:r>
              <a:rPr lang="ru-RU" sz="800" dirty="0">
                <a:latin typeface="Liberation Serif" pitchFamily="18" charset="0"/>
                <a:cs typeface="+mn-cs"/>
              </a:rPr>
              <a:t>округа сведений о доходах, об имуществе и обязательствах имущественного характера руководителей муниципальных учреждений Шалинского </a:t>
            </a:r>
            <a:r>
              <a:rPr lang="ru-RU" sz="800" dirty="0" smtClean="0">
                <a:latin typeface="Liberation Serif" pitchFamily="18" charset="0"/>
              </a:rPr>
              <a:t>муниципального</a:t>
            </a:r>
            <a:r>
              <a:rPr lang="ru-RU" sz="800" dirty="0" smtClean="0">
                <a:latin typeface="Liberation Serif" pitchFamily="18" charset="0"/>
                <a:cs typeface="+mn-cs"/>
              </a:rPr>
              <a:t> </a:t>
            </a:r>
            <a:r>
              <a:rPr lang="ru-RU" sz="800" dirty="0">
                <a:latin typeface="Liberation Serif" pitchFamily="18" charset="0"/>
                <a:cs typeface="+mn-cs"/>
              </a:rPr>
              <a:t>округа, и членов их семей за </a:t>
            </a:r>
            <a:r>
              <a:rPr lang="ru-RU" sz="800" dirty="0" smtClean="0">
                <a:latin typeface="Liberation Serif" pitchFamily="18" charset="0"/>
                <a:cs typeface="+mn-cs"/>
              </a:rPr>
              <a:t>2024 </a:t>
            </a:r>
            <a:r>
              <a:rPr lang="ru-RU" sz="800" dirty="0">
                <a:latin typeface="Liberation Serif" pitchFamily="18" charset="0"/>
                <a:cs typeface="+mn-cs"/>
              </a:rPr>
              <a:t>год.</a:t>
            </a:r>
          </a:p>
          <a:p>
            <a:pPr eaLnBrk="0" hangingPunct="0">
              <a:defRPr/>
            </a:pPr>
            <a:r>
              <a:rPr lang="ru-RU" sz="800" dirty="0">
                <a:latin typeface="Liberation Serif" pitchFamily="18" charset="0"/>
                <a:cs typeface="+mn-cs"/>
              </a:rPr>
              <a:t>7) Выполнение решений комиссии по координации работы по противодействию коррупции в Шалинском </a:t>
            </a:r>
            <a:r>
              <a:rPr lang="ru-RU" sz="800" dirty="0" smtClean="0">
                <a:latin typeface="Liberation Serif" pitchFamily="18" charset="0"/>
              </a:rPr>
              <a:t>муниципальном </a:t>
            </a:r>
            <a:r>
              <a:rPr lang="ru-RU" sz="800" dirty="0" smtClean="0">
                <a:latin typeface="Liberation Serif" pitchFamily="18" charset="0"/>
                <a:cs typeface="+mn-cs"/>
              </a:rPr>
              <a:t>округе</a:t>
            </a:r>
            <a:r>
              <a:rPr lang="ru-RU" sz="800" dirty="0">
                <a:latin typeface="Liberation Serif" pitchFamily="18" charset="0"/>
                <a:cs typeface="+mn-cs"/>
              </a:rPr>
              <a:t>. </a:t>
            </a:r>
          </a:p>
          <a:p>
            <a:pPr eaLnBrk="0" hangingPunct="0">
              <a:defRPr/>
            </a:pPr>
            <a:r>
              <a:rPr lang="ru-RU" sz="800" dirty="0">
                <a:latin typeface="Liberation Serif" pitchFamily="18" charset="0"/>
                <a:cs typeface="+mn-cs"/>
              </a:rPr>
              <a:t>8) О результатах выполнения плана мероприятий по противодействию коррупции на </a:t>
            </a:r>
            <a:r>
              <a:rPr lang="ru-RU" sz="800" dirty="0" smtClean="0">
                <a:latin typeface="Liberation Serif" pitchFamily="18" charset="0"/>
                <a:cs typeface="+mn-cs"/>
              </a:rPr>
              <a:t>2025-2030 </a:t>
            </a:r>
            <a:r>
              <a:rPr lang="ru-RU" sz="800" dirty="0">
                <a:latin typeface="Liberation Serif" pitchFamily="18" charset="0"/>
                <a:cs typeface="+mn-cs"/>
              </a:rPr>
              <a:t>годы (1 квартал </a:t>
            </a:r>
            <a:r>
              <a:rPr lang="ru-RU" sz="800" dirty="0" smtClean="0">
                <a:latin typeface="Liberation Serif" pitchFamily="18" charset="0"/>
                <a:cs typeface="+mn-cs"/>
              </a:rPr>
              <a:t>2025года</a:t>
            </a:r>
            <a:r>
              <a:rPr lang="ru-RU" sz="800" dirty="0">
                <a:latin typeface="Liberation Serif" pitchFamily="18" charset="0"/>
                <a:cs typeface="+mn-cs"/>
              </a:rPr>
              <a:t>).</a:t>
            </a:r>
          </a:p>
          <a:p>
            <a:pPr eaLnBrk="0" hangingPunct="0">
              <a:defRPr/>
            </a:pPr>
            <a:r>
              <a:rPr lang="ru-RU" sz="800" dirty="0">
                <a:latin typeface="Liberation Serif" pitchFamily="18" charset="0"/>
                <a:cs typeface="+mn-cs"/>
              </a:rPr>
              <a:t>Анализ работы по противодействию коррупции в сфере земельных правоотношений на территории Шалинского </a:t>
            </a:r>
            <a:r>
              <a:rPr lang="ru-RU" sz="800" dirty="0" smtClean="0">
                <a:latin typeface="Liberation Serif" pitchFamily="18" charset="0"/>
                <a:cs typeface="+mn-cs"/>
              </a:rPr>
              <a:t>муниципального </a:t>
            </a:r>
            <a:r>
              <a:rPr lang="ru-RU" sz="800" dirty="0">
                <a:latin typeface="Liberation Serif" pitchFamily="18" charset="0"/>
                <a:cs typeface="+mn-cs"/>
              </a:rPr>
              <a:t>округа.</a:t>
            </a:r>
          </a:p>
          <a:p>
            <a:pPr eaLnBrk="0" hangingPunct="0">
              <a:defRPr/>
            </a:pPr>
            <a:r>
              <a:rPr lang="ru-RU" sz="1050" dirty="0">
                <a:cs typeface="+mn-cs"/>
              </a:rPr>
              <a:t> </a:t>
            </a:r>
          </a:p>
          <a:p>
            <a:pPr eaLnBrk="0" hangingPunct="0">
              <a:defRPr/>
            </a:pPr>
            <a:r>
              <a:rPr lang="ru-RU" sz="1050" dirty="0">
                <a:cs typeface="+mn-cs"/>
              </a:rPr>
              <a:t> </a:t>
            </a:r>
          </a:p>
          <a:p>
            <a:pPr eaLnBrk="0" hangingPunct="0">
              <a:defRPr/>
            </a:pPr>
            <a:endParaRPr lang="ru-RU" sz="105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0995"/>
            <a:ext cx="864096" cy="106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8225" y="9525"/>
            <a:ext cx="7772400" cy="611188"/>
          </a:xfrm>
        </p:spPr>
        <p:txBody>
          <a:bodyPr>
            <a:normAutofit fontScale="90000"/>
          </a:bodyPr>
          <a:lstStyle/>
          <a:p>
            <a:pPr defTabSz="912813">
              <a:buClr>
                <a:srgbClr val="22228B"/>
              </a:buClr>
            </a:pPr>
            <a:r>
              <a:rPr sz="140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ВОПРОСЫ, РАССМОТРЕННЫЕ В 2022 ГОДУ КОМИССИЕЙ ПО КООРДИНАЦИИ РАБОТЫ ПО ПРОТИВОДЕЙСТВИЮ КОРРУПЦИИ В ШАЛИНСКОМ ГОРОДСКОМ ОКРУГЕ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258888" y="692150"/>
            <a:ext cx="7600950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258888" y="620713"/>
            <a:ext cx="7559675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1763688" y="980728"/>
            <a:ext cx="6912768" cy="273630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buFontTx/>
              <a:buAutoNum type="arabicParenR"/>
              <a:defRPr/>
            </a:pPr>
            <a:r>
              <a:rPr lang="ru-RU" sz="900" dirty="0"/>
              <a:t>Организация работы по предупреждению коррупции в муниципальных организациях подведомственных органам местного самоуправления Шалинского </a:t>
            </a:r>
            <a:r>
              <a:rPr lang="ru-RU" sz="900" dirty="0" smtClean="0"/>
              <a:t>муниципального округа </a:t>
            </a:r>
            <a:r>
              <a:rPr lang="ru-RU" sz="900" dirty="0"/>
              <a:t>(за 3 квартал </a:t>
            </a:r>
            <a:r>
              <a:rPr lang="ru-RU" sz="900" dirty="0" smtClean="0"/>
              <a:t>2025года</a:t>
            </a:r>
            <a:r>
              <a:rPr lang="ru-RU" sz="900" dirty="0"/>
              <a:t>)</a:t>
            </a:r>
          </a:p>
          <a:p>
            <a:pPr marL="228600" indent="-228600" eaLnBrk="0" hangingPunct="0">
              <a:buFontTx/>
              <a:buAutoNum type="arabicParenR"/>
              <a:defRPr/>
            </a:pPr>
            <a:r>
              <a:rPr lang="ru-RU" sz="900" dirty="0"/>
              <a:t> Выполнение решений комиссии по координации работы по противодействию коррупции в Свердловской области</a:t>
            </a:r>
          </a:p>
          <a:p>
            <a:pPr eaLnBrk="0" hangingPunct="0">
              <a:defRPr/>
            </a:pPr>
            <a:r>
              <a:rPr lang="ru-RU" sz="900" dirty="0"/>
              <a:t>3) Результаты проверок достоверности и полноты сведений о доходах, расходах, об имуществе и обязательствах имущественного характера, предоставленных гражданами, замещающими должности муниципальной службы, по итогам </a:t>
            </a:r>
            <a:r>
              <a:rPr lang="ru-RU" sz="900" dirty="0" smtClean="0"/>
              <a:t>2024 </a:t>
            </a:r>
            <a:r>
              <a:rPr lang="ru-RU" sz="900" dirty="0"/>
              <a:t>г </a:t>
            </a:r>
          </a:p>
          <a:p>
            <a:pPr eaLnBrk="0" hangingPunct="0">
              <a:defRPr/>
            </a:pPr>
            <a:r>
              <a:rPr lang="ru-RU" sz="900" dirty="0"/>
              <a:t>4) Результаты проверок соблюдения муниципальными служащими в Шалинском </a:t>
            </a:r>
            <a:r>
              <a:rPr lang="ru-RU" sz="900" dirty="0" smtClean="0"/>
              <a:t>муниципальном </a:t>
            </a:r>
            <a:r>
              <a:rPr lang="ru-RU" sz="900" dirty="0"/>
              <a:t>округе ограничений и запретов, требований о предотвращении или урегулировании конфликта интересов, исполнения ими обязанностей, установленных Федеральным законом от 02 марта 2007 года № 25-ФЗ «О муниципальной службе в Российской Федерации», Федеральным законом от 25 декабря 2008 года № 273- ФЗ «О противодействии коррупции» за </a:t>
            </a:r>
            <a:r>
              <a:rPr lang="ru-RU" sz="900" dirty="0" smtClean="0"/>
              <a:t>2024 </a:t>
            </a:r>
            <a:r>
              <a:rPr lang="ru-RU" sz="900" dirty="0"/>
              <a:t>год. </a:t>
            </a:r>
          </a:p>
          <a:p>
            <a:pPr eaLnBrk="0" hangingPunct="0">
              <a:defRPr/>
            </a:pPr>
            <a:r>
              <a:rPr lang="ru-RU" sz="900" dirty="0"/>
              <a:t>5) Результаты проверок достоверности и полноты сведений о доходах, расходах, об имуществе и обязательствах имущественного характера, предоставленных руководителями муниципальных учреждений Шалинского </a:t>
            </a:r>
            <a:r>
              <a:rPr lang="ru-RU" sz="900" dirty="0" smtClean="0"/>
              <a:t>муниципального округа </a:t>
            </a:r>
            <a:r>
              <a:rPr lang="ru-RU" sz="900" dirty="0"/>
              <a:t>по итогам </a:t>
            </a:r>
            <a:r>
              <a:rPr lang="ru-RU" sz="900" dirty="0" smtClean="0"/>
              <a:t>2024года</a:t>
            </a:r>
            <a:r>
              <a:rPr lang="ru-RU" sz="900" dirty="0"/>
              <a:t>. </a:t>
            </a:r>
          </a:p>
          <a:p>
            <a:pPr eaLnBrk="0" hangingPunct="0">
              <a:defRPr/>
            </a:pPr>
            <a:r>
              <a:rPr lang="ru-RU" sz="900" dirty="0"/>
              <a:t> 6) О результатах проведенного антикоррупционного мониторинга в </a:t>
            </a:r>
            <a:r>
              <a:rPr lang="ru-RU" sz="900" dirty="0" smtClean="0"/>
              <a:t>Шалинском муниципальном округе </a:t>
            </a:r>
            <a:r>
              <a:rPr lang="ru-RU" sz="900" dirty="0"/>
              <a:t>за 1 полугодие </a:t>
            </a:r>
            <a:r>
              <a:rPr lang="ru-RU" sz="900" dirty="0" smtClean="0"/>
              <a:t>2025 </a:t>
            </a:r>
            <a:r>
              <a:rPr lang="ru-RU" sz="900" dirty="0"/>
              <a:t>года.</a:t>
            </a:r>
          </a:p>
          <a:p>
            <a:pPr eaLnBrk="0" hangingPunct="0">
              <a:defRPr/>
            </a:pPr>
            <a:r>
              <a:rPr lang="ru-RU" sz="900" dirty="0"/>
              <a:t>7) Организация и проведение внутриведомственных проверок использование муниципального имущества за 1 полугодие </a:t>
            </a:r>
            <a:r>
              <a:rPr lang="ru-RU" sz="900" dirty="0" smtClean="0"/>
              <a:t>2025года</a:t>
            </a:r>
            <a:r>
              <a:rPr lang="ru-RU" sz="900" dirty="0"/>
              <a:t>. </a:t>
            </a:r>
          </a:p>
          <a:p>
            <a:pPr eaLnBrk="0" hangingPunct="0">
              <a:defRPr/>
            </a:pPr>
            <a:r>
              <a:rPr lang="ru-RU" sz="900" dirty="0"/>
              <a:t>8) О результатах выполнения плана мероприятий по противодействию коррупции на </a:t>
            </a:r>
            <a:r>
              <a:rPr lang="ru-RU" sz="900" dirty="0" smtClean="0"/>
              <a:t>2025-2030годы </a:t>
            </a:r>
            <a:r>
              <a:rPr lang="ru-RU" sz="900" dirty="0"/>
              <a:t>(за 1 полугодие </a:t>
            </a:r>
            <a:r>
              <a:rPr lang="ru-RU" sz="900" dirty="0" smtClean="0"/>
              <a:t>2025 </a:t>
            </a:r>
            <a:r>
              <a:rPr lang="ru-RU" sz="900" dirty="0"/>
              <a:t>года).</a:t>
            </a:r>
          </a:p>
          <a:p>
            <a:pPr eaLnBrk="0" hangingPunct="0">
              <a:defRPr/>
            </a:pPr>
            <a:r>
              <a:rPr lang="ru-RU" sz="900" dirty="0"/>
              <a:t>9) Выполнение решений комиссии по координации работы по противодействию коррупции в Свердловской области</a:t>
            </a:r>
          </a:p>
          <a:p>
            <a:pPr eaLnBrk="0" hangingPunct="0">
              <a:defRPr/>
            </a:pPr>
            <a:r>
              <a:rPr lang="ru-RU" sz="900" dirty="0"/>
              <a:t> 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179512" y="2060848"/>
            <a:ext cx="1656184" cy="792088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endParaRPr lang="ru-RU" sz="1600" dirty="0">
              <a:solidFill>
                <a:srgbClr val="000000"/>
              </a:solidFill>
            </a:endParaRPr>
          </a:p>
          <a:p>
            <a:pPr algn="ctr" eaLnBrk="0" hangingPunct="0"/>
            <a:r>
              <a:rPr lang="ru-RU" sz="1400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Протокол </a:t>
            </a:r>
          </a:p>
          <a:p>
            <a:pPr algn="ctr" eaLnBrk="0" hangingPunct="0"/>
            <a:r>
              <a:rPr lang="ru-RU" sz="1400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от </a:t>
            </a:r>
            <a:r>
              <a:rPr lang="ru-RU" sz="1400" dirty="0" smtClean="0"/>
              <a:t>25.09.2025</a:t>
            </a:r>
            <a:endParaRPr lang="ru-RU" sz="1400" dirty="0"/>
          </a:p>
          <a:p>
            <a:pPr algn="ctr" eaLnBrk="0" hangingPunct="0"/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№ </a:t>
            </a:r>
            <a:r>
              <a:rPr lang="ru-RU" sz="1400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3</a:t>
            </a:r>
          </a:p>
          <a:p>
            <a:pPr algn="ctr" eaLnBrk="0" hangingPunct="0"/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835696" y="3789040"/>
            <a:ext cx="6984776" cy="3068960"/>
          </a:xfrm>
          <a:prstGeom prst="roundRect">
            <a:avLst>
              <a:gd name="adj" fmla="val 17559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endParaRPr lang="ru-RU" sz="11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eaLnBrk="0" hangingPunct="0">
              <a:defRPr/>
            </a:pPr>
            <a:r>
              <a:rPr lang="ru-RU" sz="800" dirty="0"/>
              <a:t>1)  О подготовке и своевременному внесению необходимых дополнений, изменений в действующие муниципальные нормативные правовые акты Шалинского </a:t>
            </a:r>
            <a:r>
              <a:rPr lang="ru-RU" sz="800" dirty="0" smtClean="0"/>
              <a:t>муниципального </a:t>
            </a:r>
            <a:r>
              <a:rPr lang="ru-RU" sz="800" dirty="0"/>
              <a:t>округа, регулирующие правоотношения в сфере противодействия коррупции в соответствии с изменениями в Федеральное законодательство и законодательство Свердловской области о противодействии коррупции.</a:t>
            </a:r>
          </a:p>
          <a:p>
            <a:pPr eaLnBrk="0" hangingPunct="0">
              <a:defRPr/>
            </a:pPr>
            <a:r>
              <a:rPr lang="ru-RU" sz="800" dirty="0"/>
              <a:t>2) О работе по обеспечению доступа к информации о деятельности органов местного самоуправления через СМИ, в том числе через сеть Интернет (официальный сайт органов местного самоуправления). </a:t>
            </a:r>
          </a:p>
          <a:p>
            <a:pPr eaLnBrk="0" hangingPunct="0">
              <a:defRPr/>
            </a:pPr>
            <a:r>
              <a:rPr lang="ru-RU" sz="800" dirty="0"/>
              <a:t>3) Информация о результатах антикоррупционной экспертизы проектов нормативных правовых актов (за 9 месяцев </a:t>
            </a:r>
            <a:r>
              <a:rPr lang="ru-RU" sz="800" dirty="0" smtClean="0"/>
              <a:t>2025 </a:t>
            </a:r>
            <a:r>
              <a:rPr lang="ru-RU" sz="800" dirty="0"/>
              <a:t>года).</a:t>
            </a:r>
          </a:p>
          <a:p>
            <a:pPr eaLnBrk="0" hangingPunct="0">
              <a:defRPr/>
            </a:pPr>
            <a:r>
              <a:rPr lang="ru-RU" sz="800" dirty="0"/>
              <a:t>4) Проведение анализа мер, направленных на противодействие коррупции в сфере разрешительной деятельности. </a:t>
            </a:r>
          </a:p>
          <a:p>
            <a:pPr eaLnBrk="0" hangingPunct="0">
              <a:defRPr/>
            </a:pPr>
            <a:r>
              <a:rPr lang="ru-RU" sz="800" dirty="0"/>
              <a:t>5) Осуществление ведомственного контроля за полнотой и качеством предоставления социально значимых муниципальных услуг учреждениями Шалинского городского округа за  3 квартал  </a:t>
            </a:r>
            <a:r>
              <a:rPr lang="ru-RU" sz="800" dirty="0" smtClean="0"/>
              <a:t>2025года.      </a:t>
            </a:r>
            <a:endParaRPr lang="ru-RU" sz="800" dirty="0"/>
          </a:p>
          <a:p>
            <a:pPr eaLnBrk="0" hangingPunct="0">
              <a:defRPr/>
            </a:pPr>
            <a:r>
              <a:rPr lang="ru-RU" sz="800" dirty="0" smtClean="0"/>
              <a:t>6) </a:t>
            </a:r>
            <a:r>
              <a:rPr lang="ru-RU" sz="800" dirty="0"/>
              <a:t>Обзор правоприменительной практики по результатам  вступивших в законную силу решений судов о признании недействительными ненормативных правовых актов, незаконными решений и действий (бездействия) органов местного самоуправления, муниципальных учреждений и их должностных лиц в целях выработки и принятия мер по предупреждению и устранению причин выявленных нарушений. </a:t>
            </a:r>
          </a:p>
          <a:p>
            <a:pPr eaLnBrk="0" hangingPunct="0">
              <a:defRPr/>
            </a:pPr>
            <a:r>
              <a:rPr lang="ru-RU" sz="800" dirty="0" smtClean="0"/>
              <a:t>7) </a:t>
            </a:r>
            <a:r>
              <a:rPr lang="ru-RU" sz="800" dirty="0"/>
              <a:t>Информация о принимаемых мерах в Шалинском </a:t>
            </a:r>
            <a:r>
              <a:rPr lang="ru-RU" sz="800" dirty="0" smtClean="0"/>
              <a:t>муниципальном </a:t>
            </a:r>
            <a:r>
              <a:rPr lang="ru-RU" sz="800" dirty="0"/>
              <a:t>округе по повышению эффективности общественных (публичных) слушаний, предусмотренных земельным и градостроительным законодательством Российской Федерации.  </a:t>
            </a:r>
          </a:p>
          <a:p>
            <a:pPr eaLnBrk="0" hangingPunct="0">
              <a:defRPr/>
            </a:pPr>
            <a:r>
              <a:rPr lang="ru-RU" sz="800" dirty="0" smtClean="0"/>
              <a:t>8) </a:t>
            </a:r>
            <a:r>
              <a:rPr lang="ru-RU" sz="800" dirty="0"/>
              <a:t>Организация работы по предупреждению коррупции в муниципальных организациях подведомственных органам местного самоуправления Шалинского </a:t>
            </a:r>
            <a:r>
              <a:rPr lang="ru-RU" sz="800" dirty="0" smtClean="0"/>
              <a:t>муниципального </a:t>
            </a:r>
            <a:r>
              <a:rPr lang="ru-RU" sz="800" dirty="0"/>
              <a:t>округа (за текущий квартал </a:t>
            </a:r>
            <a:r>
              <a:rPr lang="ru-RU" sz="800" dirty="0" smtClean="0"/>
              <a:t>2025 года</a:t>
            </a:r>
            <a:r>
              <a:rPr lang="ru-RU" sz="800" dirty="0"/>
              <a:t>).</a:t>
            </a:r>
          </a:p>
          <a:p>
            <a:pPr eaLnBrk="0" hangingPunct="0">
              <a:defRPr/>
            </a:pPr>
            <a:r>
              <a:rPr lang="ru-RU" sz="800" dirty="0" smtClean="0"/>
              <a:t>9) </a:t>
            </a:r>
            <a:r>
              <a:rPr lang="ru-RU" sz="800" dirty="0"/>
              <a:t>Выполнение решений комиссии по координации работы по противодействию коррупции в Свердловской области</a:t>
            </a:r>
          </a:p>
          <a:p>
            <a:pPr eaLnBrk="0" hangingPunct="0">
              <a:defRPr/>
            </a:pPr>
            <a:r>
              <a:rPr lang="ru-RU" sz="800" dirty="0" smtClean="0"/>
              <a:t>10) </a:t>
            </a:r>
            <a:r>
              <a:rPr lang="ru-RU" sz="800" dirty="0"/>
              <a:t>Информация о Плане работы комиссии по противодействию коррупции в Шалинском </a:t>
            </a:r>
            <a:r>
              <a:rPr lang="ru-RU" sz="800" dirty="0" smtClean="0"/>
              <a:t>муниципальном </a:t>
            </a:r>
            <a:r>
              <a:rPr lang="ru-RU" sz="800" dirty="0"/>
              <a:t>округе на </a:t>
            </a:r>
            <a:r>
              <a:rPr lang="ru-RU" sz="800" dirty="0" smtClean="0"/>
              <a:t>2026год</a:t>
            </a:r>
            <a:r>
              <a:rPr lang="ru-RU" sz="800" dirty="0"/>
              <a:t>.</a:t>
            </a:r>
          </a:p>
          <a:p>
            <a:pPr eaLnBrk="0" hangingPunct="0">
              <a:defRPr/>
            </a:pPr>
            <a:r>
              <a:rPr lang="ru-RU" sz="800" dirty="0" smtClean="0"/>
              <a:t>11) </a:t>
            </a:r>
            <a:r>
              <a:rPr lang="ru-RU" sz="800" dirty="0"/>
              <a:t>Выполнение решений комиссии по координации работы по противодействию коррупции в Шалинского </a:t>
            </a:r>
            <a:r>
              <a:rPr lang="ru-RU" sz="800" dirty="0" smtClean="0"/>
              <a:t>муниципального </a:t>
            </a:r>
            <a:r>
              <a:rPr lang="ru-RU" sz="800" dirty="0"/>
              <a:t>округа.</a:t>
            </a:r>
          </a:p>
          <a:p>
            <a:pPr eaLnBrk="0" hangingPunct="0">
              <a:defRPr/>
            </a:pPr>
            <a:r>
              <a:rPr lang="ru-RU" sz="800" dirty="0" smtClean="0"/>
              <a:t>12) </a:t>
            </a:r>
            <a:r>
              <a:rPr lang="ru-RU" sz="800" dirty="0"/>
              <a:t>Информация об организации функционирования «телефона доверия» и электронного почтового адреса сайтов органов местного самоуправления Шалинского </a:t>
            </a:r>
            <a:r>
              <a:rPr lang="ru-RU" sz="800" dirty="0" smtClean="0"/>
              <a:t>муниципального </a:t>
            </a:r>
            <a:r>
              <a:rPr lang="ru-RU" sz="800" dirty="0"/>
              <a:t>округа, для получения информации о фактах коррупции.</a:t>
            </a:r>
          </a:p>
          <a:p>
            <a:pPr eaLnBrk="0" hangingPunct="0">
              <a:defRPr/>
            </a:pPr>
            <a:r>
              <a:rPr lang="ru-RU" sz="800" dirty="0" smtClean="0"/>
              <a:t>13) </a:t>
            </a:r>
            <a:r>
              <a:rPr lang="ru-RU" sz="800" dirty="0"/>
              <a:t>О результатах выполнения плана мероприятий по противодействию коррупции на </a:t>
            </a:r>
            <a:r>
              <a:rPr lang="ru-RU" sz="800" dirty="0" smtClean="0"/>
              <a:t>2025-2030 </a:t>
            </a:r>
            <a:r>
              <a:rPr lang="ru-RU" sz="800" dirty="0"/>
              <a:t>годы (за 9 месяцев </a:t>
            </a:r>
            <a:r>
              <a:rPr lang="ru-RU" sz="800" dirty="0" smtClean="0"/>
              <a:t>2025года</a:t>
            </a:r>
            <a:r>
              <a:rPr lang="ru-RU" sz="800" dirty="0"/>
              <a:t>).</a:t>
            </a:r>
          </a:p>
          <a:p>
            <a:pPr eaLnBrk="0" hangingPunct="0">
              <a:defRPr/>
            </a:pPr>
            <a:r>
              <a:rPr lang="ru-RU" sz="800" dirty="0"/>
              <a:t> 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/>
          </a:p>
        </p:txBody>
      </p:sp>
      <p:sp>
        <p:nvSpPr>
          <p:cNvPr id="20" name="Пятиугольник 19"/>
          <p:cNvSpPr/>
          <p:nvPr/>
        </p:nvSpPr>
        <p:spPr>
          <a:xfrm>
            <a:off x="179512" y="4797152"/>
            <a:ext cx="1605486" cy="811883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endParaRPr lang="ru-RU" sz="1600" dirty="0">
              <a:solidFill>
                <a:srgbClr val="000000"/>
              </a:solidFill>
            </a:endParaRPr>
          </a:p>
          <a:p>
            <a:pPr algn="ctr" eaLnBrk="0" hangingPunct="0"/>
            <a:r>
              <a:rPr lang="ru-RU" sz="1400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Протокол </a:t>
            </a:r>
          </a:p>
          <a:p>
            <a:pPr algn="ctr" eaLnBrk="0" hangingPunct="0"/>
            <a:r>
              <a:rPr lang="ru-RU" sz="1400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от </a:t>
            </a:r>
            <a:r>
              <a:rPr lang="ru-RU" sz="1400" dirty="0" smtClean="0"/>
              <a:t>23.12.2025</a:t>
            </a:r>
            <a:endParaRPr lang="ru-RU" sz="1400" dirty="0"/>
          </a:p>
          <a:p>
            <a:pPr algn="ctr" eaLnBrk="0" hangingPunct="0"/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№ </a:t>
            </a:r>
            <a:r>
              <a:rPr lang="ru-RU" sz="1400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4</a:t>
            </a:r>
          </a:p>
          <a:p>
            <a:pPr algn="ctr" eaLnBrk="0" hangingPunct="0"/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33809" name="TextBox 16"/>
          <p:cNvSpPr txBox="1">
            <a:spLocks noChangeArrowheads="1"/>
          </p:cNvSpPr>
          <p:nvPr/>
        </p:nvSpPr>
        <p:spPr bwMode="auto">
          <a:xfrm flipH="1">
            <a:off x="2339975" y="3644900"/>
            <a:ext cx="7380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33811" name="Rectangle 4"/>
          <p:cNvSpPr>
            <a:spLocks noChangeArrowheads="1"/>
          </p:cNvSpPr>
          <p:nvPr/>
        </p:nvSpPr>
        <p:spPr bwMode="auto">
          <a:xfrm>
            <a:off x="2484438" y="-454025"/>
            <a:ext cx="54006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9318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42988" y="333375"/>
            <a:ext cx="7993062" cy="1582738"/>
          </a:xfrm>
        </p:spPr>
        <p:txBody>
          <a:bodyPr>
            <a:noAutofit/>
          </a:bodyPr>
          <a:lstStyle/>
          <a:p>
            <a:pPr defTabSz="912813" eaLnBrk="1" hangingPunct="1">
              <a:buClr>
                <a:srgbClr val="22228B"/>
              </a:buClr>
              <a:buSzPct val="128000"/>
              <a:buFont typeface="Georgia" pitchFamily="18" charset="0"/>
              <a:buNone/>
            </a:pPr>
            <a:r>
              <a:rPr lang="ru-RU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ДЕЯТЕЛЬНОСТЬ КОМИССИИ ПО СОБЛЮДЕНИЮ ТРЕБОВАНИЙ </a:t>
            </a:r>
            <a:br>
              <a:rPr lang="ru-RU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 СЛУЖЕБНОМУ ПОВЕДЕНИЮ МУНИЦИПАЛЬНЫХ СЛУЖАЩИХ </a:t>
            </a:r>
            <a:br>
              <a:rPr lang="ru-RU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 УРЕГУЛИРОВАНИЮ КОНФЛИКТА ИНТЕРЕСОВ </a:t>
            </a:r>
            <a:br>
              <a:rPr lang="ru-RU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ОРГАНАХ  МЕСТНОГО САМОУПРАВЛЕНИЯ ШАЛИНСКОГО МУНИЦИПАЛЬНОГО ОКРУГА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042988" y="1916113"/>
            <a:ext cx="7337425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042988" y="1989138"/>
            <a:ext cx="7337425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1625600" y="2590800"/>
            <a:ext cx="4422775" cy="0"/>
          </a:xfrm>
          <a:prstGeom prst="rect">
            <a:avLst/>
          </a:prstGeom>
          <a:solidFill>
            <a:srgbClr val="DFD8F4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92275" y="4652963"/>
            <a:ext cx="5975350" cy="15843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algn="ctr" eaLnBrk="0" hangingPunct="0"/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algn="ctr" eaLnBrk="0" hangingPunct="0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УСТАНОВЛЕНО:</a:t>
            </a:r>
          </a:p>
          <a:p>
            <a:pPr algn="ctr" eaLnBrk="0" hangingPunct="0"/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2023 </a:t>
            </a:r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году –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0</a:t>
            </a:r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нарушения</a:t>
            </a:r>
          </a:p>
          <a:p>
            <a:pPr algn="ctr" eaLnBrk="0" hangingPunct="0"/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2024 году –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0</a:t>
            </a: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нарушений</a:t>
            </a:r>
          </a:p>
          <a:p>
            <a:pPr algn="ctr" eaLnBrk="0" hangingPunct="0"/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2025 году –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0</a:t>
            </a: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нарушений</a:t>
            </a:r>
            <a:endParaRPr 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 eaLnBrk="0" hangingPunct="0"/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</a:p>
          <a:p>
            <a:pPr algn="ctr" eaLnBrk="0" hangingPunct="0"/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2" name="Скругленный прямоугольник 11"/>
          <p:cNvSpPr>
            <a:spLocks noChangeArrowheads="1"/>
          </p:cNvSpPr>
          <p:nvPr/>
        </p:nvSpPr>
        <p:spPr bwMode="auto">
          <a:xfrm>
            <a:off x="1763713" y="2276475"/>
            <a:ext cx="5975350" cy="20161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BEBFF"/>
              </a:gs>
              <a:gs pos="100000">
                <a:srgbClr val="B7B7FF"/>
              </a:gs>
            </a:gsLst>
            <a:lin ang="5400000" scaled="1"/>
          </a:gradFill>
          <a:ln w="9525" algn="ctr">
            <a:solidFill>
              <a:srgbClr val="2E2ECB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0" hangingPunct="0"/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ПРОВЕДЕНО:</a:t>
            </a:r>
          </a:p>
          <a:p>
            <a:pPr algn="ctr" eaLnBrk="0" hangingPunct="0"/>
            <a:r>
              <a:rPr lang="ru-RU" sz="20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2023 </a:t>
            </a:r>
            <a:r>
              <a:rPr lang="ru-RU" sz="20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году –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6</a:t>
            </a:r>
            <a:r>
              <a:rPr lang="ru-RU" sz="20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заседаний</a:t>
            </a:r>
            <a:endParaRPr lang="en-US" sz="2000" b="1" dirty="0" smtClean="0">
              <a:solidFill>
                <a:srgbClr val="000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 eaLnBrk="0" hangingPunct="0"/>
            <a:r>
              <a:rPr lang="ru-RU" sz="20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2024 году –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4</a:t>
            </a:r>
            <a:r>
              <a:rPr lang="ru-RU" sz="20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заседания</a:t>
            </a:r>
          </a:p>
          <a:p>
            <a:pPr algn="ctr" eaLnBrk="0" hangingPunct="0"/>
            <a:r>
              <a:rPr lang="ru-RU" sz="20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2025 году –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7</a:t>
            </a:r>
            <a:r>
              <a:rPr lang="ru-RU" sz="20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заседания</a:t>
            </a:r>
            <a:endParaRPr 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 eaLnBrk="0" hangingPunct="0"/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0" hangingPunct="0"/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734969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Прямоугольник 6"/>
          <p:cNvSpPr>
            <a:spLocks noChangeArrowheads="1"/>
          </p:cNvSpPr>
          <p:nvPr/>
        </p:nvSpPr>
        <p:spPr bwMode="auto">
          <a:xfrm>
            <a:off x="784225" y="1844675"/>
            <a:ext cx="8085138" cy="15716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i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ru-RU" sz="1400" dirty="0">
              <a:solidFill>
                <a:srgbClr val="0000FF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00FF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 </a:t>
            </a:r>
          </a:p>
          <a:p>
            <a:pPr indent="-114935" algn="ctr" eaLnBrk="0" hangingPunct="0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000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solidFill>
                <a:srgbClr val="000000"/>
              </a:solidFill>
              <a:latin typeface="Calibri"/>
              <a:ea typeface="Times New Roman"/>
              <a:cs typeface="Times New Roman"/>
            </a:endParaRPr>
          </a:p>
          <a:p>
            <a:pPr algn="ctr">
              <a:defRPr/>
            </a:pPr>
            <a:endParaRPr lang="ru-RU" sz="2000" dirty="0">
              <a:solidFill>
                <a:srgbClr val="0000FF"/>
              </a:solidFill>
              <a:latin typeface="Times New Roman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defRPr/>
            </a:pPr>
            <a:r>
              <a:rPr lang="ru-RU" sz="1400" b="1" i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ru-RU" sz="1400" dirty="0">
              <a:solidFill>
                <a:srgbClr val="0000FF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547813" y="836613"/>
            <a:ext cx="7337425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920875" y="4429125"/>
            <a:ext cx="7086600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547813" y="908050"/>
            <a:ext cx="7337425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 txBox="1">
            <a:spLocks/>
          </p:cNvSpPr>
          <p:nvPr/>
        </p:nvSpPr>
        <p:spPr>
          <a:xfrm>
            <a:off x="1371600" y="188913"/>
            <a:ext cx="7772400" cy="57626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ru-RU" sz="1600" b="1" dirty="0">
              <a:ln w="9000" cmpd="sng">
                <a:noFill/>
                <a:prstDash val="solid"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971550" y="188913"/>
            <a:ext cx="7772400" cy="504825"/>
          </a:xfrm>
          <a:prstGeom prst="rect">
            <a:avLst/>
          </a:prstGeom>
        </p:spPr>
        <p:txBody>
          <a:bodyPr/>
          <a:lstStyle/>
          <a:p>
            <a:pPr algn="ctr" eaLnBrk="0" hangingPunct="0"/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ФУНКЦИОНИРОВАНИЕ АНТИКОРРУПЦИОННЫХ </a:t>
            </a:r>
            <a:b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МЕХАНИЗМОВ В ШАЛИНСКОМ </a:t>
            </a: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МУНИЦИПАЛЬНОМ </a:t>
            </a: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ОКРУГЕ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317826" y="1352006"/>
            <a:ext cx="3414566" cy="621622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/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Уведомление </a:t>
            </a:r>
          </a:p>
          <a:p>
            <a:pPr algn="ctr" eaLnBrk="0" hangingPunct="0"/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об иной оплачиваемой работе</a:t>
            </a:r>
          </a:p>
          <a:p>
            <a:pPr algn="ctr" eaLnBrk="0" hangingPunct="0"/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875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" name="Прямоугольник 18"/>
          <p:cNvSpPr/>
          <p:nvPr/>
        </p:nvSpPr>
        <p:spPr>
          <a:xfrm>
            <a:off x="5134176" y="1345946"/>
            <a:ext cx="3414566" cy="597325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endParaRPr lang="ru-RU" sz="1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/>
            <a:r>
              <a:rPr lang="ru-RU" sz="1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Уведомление </a:t>
            </a:r>
          </a:p>
          <a:p>
            <a:pPr algn="ctr" eaLnBrk="0" hangingPunct="0"/>
            <a:r>
              <a:rPr lang="ru-RU" sz="1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 получении подарка</a:t>
            </a:r>
          </a:p>
          <a:p>
            <a:pPr algn="ctr" eaLnBrk="0" hangingPunct="0"/>
            <a:endParaRPr lang="ru-RU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4" name="Object 22"/>
          <p:cNvGraphicFramePr>
            <a:graphicFrameLocks noChangeAspect="1"/>
          </p:cNvGraphicFramePr>
          <p:nvPr/>
        </p:nvGraphicFramePr>
        <p:xfrm>
          <a:off x="590550" y="2471738"/>
          <a:ext cx="3859213" cy="3211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Object 28"/>
          <p:cNvGraphicFramePr>
            <a:graphicFrameLocks noChangeAspect="1"/>
          </p:cNvGraphicFramePr>
          <p:nvPr/>
        </p:nvGraphicFramePr>
        <p:xfrm>
          <a:off x="4838700" y="2471738"/>
          <a:ext cx="4002088" cy="328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6632"/>
            <a:ext cx="792088" cy="97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625600" y="636588"/>
            <a:ext cx="7337425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42988" y="2965450"/>
            <a:ext cx="4141787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625600" y="714375"/>
            <a:ext cx="7337425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582738" y="282575"/>
            <a:ext cx="7424737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/>
            <a:r>
              <a:rPr lang="ru-RU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АНТИКОРРУПЦИОННОЕ ПРОСВЕЩЕНИЕ ГРАЖДАН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14350" y="2838450"/>
            <a:ext cx="6073775" cy="6937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0" hangingPunct="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342900" indent="-342900" algn="just" eaLnBrk="0" hangingPunct="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sz="16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802454" y="836712"/>
            <a:ext cx="6696596" cy="3117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ru-RU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/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Подразделы «Антикоррупционное просвещение граждан»</a:t>
            </a:r>
          </a:p>
          <a:p>
            <a:pPr algn="ctr" eaLnBrk="0" hangingPunct="0"/>
            <a:endParaRPr lang="ru-RU" b="1">
              <a:solidFill>
                <a:srgbClr val="FFFFFF"/>
              </a:solidFill>
            </a:endParaRPr>
          </a:p>
        </p:txBody>
      </p:sp>
      <p:pic>
        <p:nvPicPr>
          <p:cNvPr id="38922" name="Picture 23" descr="https://genproc.gov.ru/img/anticor/what_to_know_1_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4005263"/>
            <a:ext cx="254317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3" name="Picture 25" descr="https://genproc.gov.ru/img/anticor/what_to_know_3_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4005263"/>
            <a:ext cx="25447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4" name="Picture 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69063" y="1254125"/>
            <a:ext cx="1716087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4" descr="https://i.ytimg.com/vi/mHaeZ6z8o7w/maxresdefault.jpg"/>
          <p:cNvPicPr/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732240" y="2636912"/>
            <a:ext cx="1209457" cy="1209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395288" y="5157788"/>
            <a:ext cx="8353425" cy="170815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74625" algn="just" eaLnBrk="0" hangingPunct="0">
              <a:defRPr/>
            </a:pPr>
            <a:endParaRPr lang="ru-RU" sz="1200" b="1" dirty="0">
              <a:latin typeface="+mj-lt"/>
              <a:cs typeface="+mn-cs"/>
            </a:endParaRPr>
          </a:p>
          <a:p>
            <a:pPr indent="174625" algn="just" eaLnBrk="0" hangingPunct="0">
              <a:defRPr/>
            </a:pPr>
            <a:endParaRPr lang="ru-RU" sz="1200" b="1" dirty="0">
              <a:latin typeface="+mj-lt"/>
              <a:cs typeface="+mn-cs"/>
            </a:endParaRPr>
          </a:p>
          <a:p>
            <a:pPr indent="174625" algn="just" eaLnBrk="0" hangingPunct="0">
              <a:defRPr/>
            </a:pPr>
            <a:endParaRPr lang="ru-RU" sz="1200" b="1" dirty="0">
              <a:latin typeface="+mj-lt"/>
              <a:cs typeface="+mn-cs"/>
            </a:endParaRPr>
          </a:p>
          <a:p>
            <a:pPr algn="ctr" eaLnBrk="0" hangingPunct="0">
              <a:defRPr/>
            </a:pPr>
            <a:endParaRPr lang="ru-RU" sz="1100" dirty="0">
              <a:latin typeface="Liberation Serif" pitchFamily="18" charset="0"/>
              <a:cs typeface="+mn-cs"/>
            </a:endParaRPr>
          </a:p>
          <a:p>
            <a:pPr algn="ctr" eaLnBrk="0" hangingPunct="0">
              <a:defRPr/>
            </a:pPr>
            <a:r>
              <a:rPr lang="ru-RU" sz="1100" dirty="0">
                <a:latin typeface="Liberation Serif" pitchFamily="18" charset="0"/>
                <a:cs typeface="+mn-cs"/>
              </a:rPr>
              <a:t>  </a:t>
            </a:r>
          </a:p>
          <a:p>
            <a:pPr indent="174625" algn="just" eaLnBrk="0" hangingPunct="0">
              <a:defRPr/>
            </a:pPr>
            <a:endParaRPr lang="ru-RU" sz="1100" b="1" dirty="0">
              <a:solidFill>
                <a:srgbClr val="FF0000"/>
              </a:solidFill>
              <a:latin typeface="+mj-lt"/>
              <a:cs typeface="+mn-cs"/>
            </a:endParaRPr>
          </a:p>
          <a:p>
            <a:pPr indent="174625" algn="just" eaLnBrk="0" hangingPunct="0">
              <a:defRPr/>
            </a:pPr>
            <a:endParaRPr lang="ru-RU" b="1" dirty="0">
              <a:solidFill>
                <a:srgbClr val="FF0000"/>
              </a:solidFill>
              <a:latin typeface="+mj-lt"/>
              <a:cs typeface="+mn-cs"/>
            </a:endParaRPr>
          </a:p>
          <a:p>
            <a:pPr indent="174625" algn="just" eaLnBrk="0" hangingPunct="0">
              <a:defRPr/>
            </a:pPr>
            <a:endParaRPr lang="ru-RU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8313" y="1268413"/>
            <a:ext cx="5903912" cy="274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0" hangingPunct="0"/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официальном сайте администрации Шалинского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муниципального 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округа в сети Интернет в разделе «Противодействие коррупции» создан подраздел «</a:t>
            </a:r>
            <a:r>
              <a:rPr lang="ru-RU" sz="1400" dirty="0" err="1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Антикоррупционное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просвещение», где размещены памятки по противодействию коррупции для граждан, видеоролики о социальной опасности коррупции, буклеты «Ответственность за коррупцию» и «Сообщите о фактах коррупции»,</a:t>
            </a: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гипертекстовая ссылка «Генеральная прокуратура Российской Федерации разъясняет» или «Что нужно знать о коррупции»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обеспечивающая переход к материалам по правовому просвещению в сфере противодействия коррупции, разработанным Генеральной прокуратурой Российской Федерации. Аналогичная работа проводится муниципальными учреждениями.</a:t>
            </a:r>
          </a:p>
          <a:p>
            <a:pPr eaLnBrk="0" hangingPunct="0"/>
            <a:endParaRPr lang="ru-RU" dirty="0"/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16632"/>
            <a:ext cx="734969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Прямоугольник 6"/>
          <p:cNvSpPr>
            <a:spLocks noChangeArrowheads="1"/>
          </p:cNvSpPr>
          <p:nvPr/>
        </p:nvSpPr>
        <p:spPr bwMode="auto">
          <a:xfrm>
            <a:off x="755650" y="1773238"/>
            <a:ext cx="8085138" cy="15716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i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ru-RU" sz="1400" dirty="0">
              <a:solidFill>
                <a:srgbClr val="0000FF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00FF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 </a:t>
            </a:r>
          </a:p>
          <a:p>
            <a:pPr indent="-114935" algn="ctr" eaLnBrk="0" hangingPunct="0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000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solidFill>
                <a:srgbClr val="000000"/>
              </a:solidFill>
              <a:latin typeface="Calibri"/>
              <a:ea typeface="Times New Roman"/>
              <a:cs typeface="Times New Roman"/>
            </a:endParaRPr>
          </a:p>
          <a:p>
            <a:pPr algn="ctr">
              <a:defRPr/>
            </a:pPr>
            <a:endParaRPr lang="ru-RU" sz="2000" dirty="0">
              <a:solidFill>
                <a:srgbClr val="0000FF"/>
              </a:solidFill>
              <a:latin typeface="Times New Roman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defRPr/>
            </a:pPr>
            <a:r>
              <a:rPr lang="ru-RU" sz="1400" b="1" i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ru-RU" sz="1400" dirty="0">
              <a:solidFill>
                <a:srgbClr val="0000FF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692275" y="692150"/>
            <a:ext cx="7337425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920875" y="4429125"/>
            <a:ext cx="7086600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692275" y="765175"/>
            <a:ext cx="7337425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 txBox="1">
            <a:spLocks/>
          </p:cNvSpPr>
          <p:nvPr/>
        </p:nvSpPr>
        <p:spPr>
          <a:xfrm>
            <a:off x="971550" y="188913"/>
            <a:ext cx="7772400" cy="431800"/>
          </a:xfrm>
          <a:prstGeom prst="rect">
            <a:avLst/>
          </a:prstGeom>
        </p:spPr>
        <p:txBody>
          <a:bodyPr/>
          <a:lstStyle/>
          <a:p>
            <a:pPr algn="ctr" eaLnBrk="0" hangingPunct="0"/>
            <a:r>
              <a:rPr lang="ru-RU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МЕРЫ ПО ПРОТИВОДЕЙСТВИЮ КОРРУПЦИИ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7584" y="1124744"/>
            <a:ext cx="5400600" cy="1326703"/>
          </a:xfrm>
          <a:prstGeom prst="round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glow rad="139700">
              <a:srgbClr val="F79646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РЕГИОНАЛЬНАЯ АНТИКОРРУПЦИОННАЯ ПРОГРАММА СВЕРДЛОВСКОЙ ОБЛАСТИ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 smtClean="0">
                <a:ln w="9000" cmpd="sng">
                  <a:noFill/>
                  <a:prstDash val="solid"/>
                </a:ln>
                <a:solidFill>
                  <a:srgbClr val="00009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(</a:t>
            </a:r>
            <a:r>
              <a:rPr lang="ru-RU" sz="1400" i="1" dirty="0">
                <a:ln w="9000" cmpd="sng">
                  <a:noFill/>
                  <a:prstDash val="solid"/>
                </a:ln>
                <a:solidFill>
                  <a:srgbClr val="00009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утвержден Указом </a:t>
            </a:r>
            <a:r>
              <a:rPr lang="ru-RU" sz="1400" i="1" dirty="0" smtClean="0">
                <a:ln w="9000" cmpd="sng">
                  <a:noFill/>
                  <a:prstDash val="solid"/>
                </a:ln>
                <a:solidFill>
                  <a:srgbClr val="00009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Губернатора Свердловской области</a:t>
            </a:r>
            <a:endParaRPr lang="ru-RU" sz="1400" i="1" dirty="0">
              <a:ln w="9000" cmpd="sng">
                <a:noFill/>
                <a:prstDash val="solid"/>
              </a:ln>
              <a:solidFill>
                <a:srgbClr val="000099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ln w="9000" cmpd="sng">
                  <a:noFill/>
                  <a:prstDash val="solid"/>
                </a:ln>
                <a:solidFill>
                  <a:srgbClr val="00009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от </a:t>
            </a:r>
            <a:r>
              <a:rPr lang="ru-RU" sz="1400" i="1" dirty="0" smtClean="0">
                <a:ln w="9000" cmpd="sng">
                  <a:noFill/>
                  <a:prstDash val="solid"/>
                </a:ln>
                <a:solidFill>
                  <a:srgbClr val="00009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12.05.2025 </a:t>
            </a:r>
            <a:r>
              <a:rPr lang="ru-RU" sz="1400" i="1" dirty="0">
                <a:ln w="9000" cmpd="sng">
                  <a:noFill/>
                  <a:prstDash val="solid"/>
                </a:ln>
                <a:solidFill>
                  <a:srgbClr val="00009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№ </a:t>
            </a:r>
            <a:r>
              <a:rPr lang="ru-RU" sz="1400" i="1" dirty="0" smtClean="0">
                <a:ln w="9000" cmpd="sng">
                  <a:noFill/>
                  <a:prstDash val="solid"/>
                </a:ln>
                <a:solidFill>
                  <a:srgbClr val="00009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168-УГ)</a:t>
            </a:r>
            <a:endParaRPr lang="ru-RU" sz="1400" i="1" dirty="0">
              <a:ln w="9000" cmpd="sng">
                <a:noFill/>
                <a:prstDash val="solid"/>
              </a:ln>
              <a:solidFill>
                <a:srgbClr val="000099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27584" y="3284985"/>
            <a:ext cx="7344816" cy="1512168"/>
          </a:xfrm>
          <a:prstGeom prst="roundRect">
            <a:avLst/>
          </a:prstGeom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n w="9000" cmpd="sng">
                  <a:noFill/>
                  <a:prstDash val="solid"/>
                </a:ln>
                <a:solidFill>
                  <a:srgbClr val="0A4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ПЛАН МЕРОПРИЯТИЙ ПО ПРОТИВОДЕЙСТВИЮ КОРРУПЦИИ В ШАЛИНСКОМ </a:t>
            </a:r>
            <a:r>
              <a:rPr lang="ru-RU" sz="1400" b="1" dirty="0" smtClean="0">
                <a:ln w="9000" cmpd="sng">
                  <a:noFill/>
                  <a:prstDash val="solid"/>
                </a:ln>
                <a:solidFill>
                  <a:srgbClr val="0A4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МУНИЦИПАЛЬНОМ </a:t>
            </a:r>
            <a:r>
              <a:rPr lang="ru-RU" sz="1400" b="1" dirty="0">
                <a:ln w="9000" cmpd="sng">
                  <a:noFill/>
                  <a:prstDash val="solid"/>
                </a:ln>
                <a:solidFill>
                  <a:srgbClr val="0A4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ОКРУГЕ НА </a:t>
            </a:r>
            <a:r>
              <a:rPr lang="ru-RU" sz="1400" b="1" dirty="0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2025-2030 </a:t>
            </a:r>
            <a:r>
              <a:rPr lang="ru-RU" sz="1400" b="1" dirty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годы</a:t>
            </a:r>
            <a:endParaRPr lang="ru-RU" sz="1400" b="1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ln w="9000" cmpd="sng">
                  <a:noFill/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(утвержден  постановлением главы Шалинского </a:t>
            </a:r>
            <a:r>
              <a:rPr lang="ru-RU" sz="1400" i="1" dirty="0" smtClean="0">
                <a:ln w="9000" cmpd="sng">
                  <a:noFill/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муниципального </a:t>
            </a:r>
            <a:r>
              <a:rPr lang="ru-RU" sz="1400" i="1" dirty="0">
                <a:ln w="9000" cmpd="sng">
                  <a:noFill/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округа от  </a:t>
            </a:r>
            <a:r>
              <a:rPr lang="ru-RU" sz="1400" i="1" dirty="0" smtClean="0">
                <a:ln w="9000" cmpd="sng">
                  <a:noFill/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16.12.2024г</a:t>
            </a:r>
            <a:r>
              <a:rPr lang="ru-RU" sz="1400" i="1" dirty="0">
                <a:ln w="9000" cmpd="sng">
                  <a:noFill/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 № </a:t>
            </a:r>
            <a:r>
              <a:rPr lang="ru-RU" sz="1400" i="1" dirty="0" smtClean="0">
                <a:ln w="9000" cmpd="sng">
                  <a:noFill/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733)</a:t>
            </a:r>
            <a:endParaRPr lang="ru-RU" sz="1400" i="1" dirty="0">
              <a:ln w="9000" cmpd="sng">
                <a:noFill/>
                <a:prstDash val="solid"/>
              </a:ln>
              <a:solidFill>
                <a:srgbClr val="000099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22540" name="Picture 3" descr="normativ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981075"/>
            <a:ext cx="2087563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734969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9B358-8D1C-4E3E-982A-EE04346C047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3" name="Заголовок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971550" y="188913"/>
            <a:ext cx="7772400" cy="504825"/>
          </a:xfrm>
          <a:prstGeom prst="rect">
            <a:avLst/>
          </a:prstGeom>
        </p:spPr>
        <p:txBody>
          <a:bodyPr/>
          <a:lstStyle/>
          <a:p>
            <a:pPr algn="ctr" eaLnBrk="0" hangingPunct="0"/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ВЫПОЛНЕНИЕ ЦЕЛЕВЫХ ПОКАЗАТЕЛЕЙ РЕАЛИЗАЦИИ  ПЛАНА МЕРОПРИЯТИЙ ПО ПРОТИВОДЕЙСТВИЮ КОРРУПЦИИ В ШАЛИНСКОМ </a:t>
            </a: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МУНИЦИПАЛЬНОМ </a:t>
            </a: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ОКРУГЕ НА </a:t>
            </a: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2025-2030  </a:t>
            </a: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0825" y="1196975"/>
          <a:ext cx="8713788" cy="4202237"/>
        </p:xfrm>
        <a:graphic>
          <a:graphicData uri="http://schemas.openxmlformats.org/drawingml/2006/table">
            <a:tbl>
              <a:tblPr/>
              <a:tblGrid>
                <a:gridCol w="528638"/>
                <a:gridCol w="4589462"/>
                <a:gridCol w="1060450"/>
                <a:gridCol w="1100138"/>
                <a:gridCol w="1435100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целевого показателя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целевого показателя на 2025 год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выполнения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8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заседаний комиссий по соблюдению требований к служебному поведению муниципальных служащих, замещающих должности муниципальной службы в Думе Шалинского городского округа, Контрольно-ревизионном управлении Шалинского городского округа, Администрации Шалинского городского округа, Управлении образованием Шалинского городского округа, функциональных (отраслевых) и территориальных органах администрации Шалинского городского округа, и урегулированию конфликта интересов в муниципальных органах Шалинского городского округа, информация в отношении которых размещена на официальных сайтах органов местного самоуправления, от общего количества проведенных заседаний комиссий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процентов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9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муниципальных служащих Шалинского городского округа, представивших сведения о доходах, расходах, об имуществе и обязательствах имущественного характера, от общего количества  муниципальных служащих Шалинского городского округа, замещающих на 31 декабря года, предшествующего отчетному, должности, осуществление полномочий по которым влечет за собой обязанность представлять такие сведения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процентов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руководителей муниципальных учреждений, предприятий Шалинского городского округа, представивших сведения о доходах, об имуществе и обязательствах имущественного характера, от общего количества руководителей  муниципальных учреждений, предприятий Шалинского городского округа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процентов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материалов проведенных органом внутреннего муниципального финансового контроля проверок расходования средств местного  бюджета, направленных в прокуратуру Шалинского района в целях изучения на предмет выявления коррупционных преступлений, от общего количества материалов проведенных проверок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процентов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заседаний комиссий по координации работы по противодействию коррупции в  Шалинском городском округе информация в отношении которых размещена на официальных сайтах органов местного самоуправления, от общего количества проведенных заседаний комиссий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процентов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5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734969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792288" y="1149350"/>
            <a:ext cx="7337425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42988" y="2965450"/>
            <a:ext cx="4141787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92288" y="1052513"/>
            <a:ext cx="7337425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14350" y="2838450"/>
            <a:ext cx="6073775" cy="6937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0" hangingPunct="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342900" indent="-342900" algn="just" eaLnBrk="0" hangingPunct="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sz="16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7" name="Прямоугольник 11"/>
          <p:cNvSpPr>
            <a:spLocks noChangeArrowheads="1"/>
          </p:cNvSpPr>
          <p:nvPr/>
        </p:nvSpPr>
        <p:spPr bwMode="auto">
          <a:xfrm>
            <a:off x="0" y="5445125"/>
            <a:ext cx="4535488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indent="4524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  <a:cs typeface="+mn-cs"/>
            </a:endParaRPr>
          </a:p>
          <a:p>
            <a:pPr indent="4524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71600" y="188913"/>
            <a:ext cx="7772400" cy="57626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ru-RU" sz="1600" b="1" dirty="0">
              <a:ln w="9000" cmpd="sng">
                <a:noFill/>
                <a:prstDash val="solid"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3560" name="TextBox 13"/>
          <p:cNvSpPr txBox="1">
            <a:spLocks noChangeArrowheads="1"/>
          </p:cNvSpPr>
          <p:nvPr/>
        </p:nvSpPr>
        <p:spPr bwMode="auto">
          <a:xfrm flipV="1">
            <a:off x="1476375" y="2420938"/>
            <a:ext cx="5040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 flipH="1">
            <a:off x="611188" y="3860800"/>
            <a:ext cx="8208962" cy="3323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0" hangingPunct="0"/>
            <a:r>
              <a:rPr lang="ru-RU" sz="1400" dirty="0">
                <a:latin typeface="Times New Roman" pitchFamily="18" charset="0"/>
              </a:rPr>
              <a:t> </a:t>
            </a:r>
            <a:r>
              <a:rPr lang="ru-RU" sz="16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целях реализации полномочий органов местного самоуправления  Шалинского  </a:t>
            </a:r>
            <a:r>
              <a:rPr lang="ru-RU" sz="16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муниципального </a:t>
            </a:r>
            <a:r>
              <a:rPr lang="ru-RU" sz="16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округа по осуществлению мер по противодействию коррупции в границах Шалинского </a:t>
            </a:r>
            <a:r>
              <a:rPr lang="ru-RU" sz="16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муниципального </a:t>
            </a:r>
            <a:r>
              <a:rPr lang="ru-RU" sz="16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округа проводился анализ муниципальных нормативных правовых актов о противодействии коррупции в целях приведения их в соответствие с законодательством  Российской Федерации и Свердловской области. </a:t>
            </a:r>
            <a:r>
              <a:rPr lang="ru-RU" sz="16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Создана достаточная нормативная правовая база в сфере противодействия коррупции</a:t>
            </a:r>
            <a:r>
              <a:rPr lang="ru-RU" sz="16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которая постоянно совершенствуется и развивается. Все нормативные правовые акты, принятые в Шалинском </a:t>
            </a:r>
            <a:r>
              <a:rPr lang="ru-RU" sz="16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муниципальном </a:t>
            </a:r>
            <a:r>
              <a:rPr lang="ru-RU" sz="16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округе в сфере противодействия коррупции, </a:t>
            </a:r>
            <a:r>
              <a:rPr lang="ru-RU" sz="16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соответствуют Конституции  Российской Федерации, федеральному и областному законодательству </a:t>
            </a:r>
            <a:r>
              <a:rPr lang="ru-RU" sz="16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 направлены на повышение эффективности выявления и устранения условий, порождающих коррупцию на территории Шалинского </a:t>
            </a:r>
            <a:r>
              <a:rPr lang="ru-RU" sz="16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муниципального </a:t>
            </a:r>
            <a:r>
              <a:rPr lang="ru-RU" sz="16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округа.</a:t>
            </a:r>
          </a:p>
          <a:p>
            <a:pPr eaLnBrk="0" hangingPunct="0"/>
            <a:r>
              <a:rPr lang="ru-RU" sz="1600" dirty="0"/>
              <a:t> </a:t>
            </a:r>
          </a:p>
          <a:p>
            <a:pPr eaLnBrk="0" hangingPunct="0"/>
            <a:endParaRPr lang="ru-RU" dirty="0"/>
          </a:p>
        </p:txBody>
      </p:sp>
      <p:pic>
        <p:nvPicPr>
          <p:cNvPr id="23562" name="Picture 2" descr="Картинки по запросу НОРМАТИВНЫЕ ДОКУМЕНТЫ В КАРТИНКАХ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1341438"/>
            <a:ext cx="61912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TextBox 17"/>
          <p:cNvSpPr txBox="1">
            <a:spLocks noChangeArrowheads="1"/>
          </p:cNvSpPr>
          <p:nvPr/>
        </p:nvSpPr>
        <p:spPr bwMode="auto">
          <a:xfrm>
            <a:off x="971550" y="40767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3564" name="TextBox 18"/>
          <p:cNvSpPr txBox="1">
            <a:spLocks noChangeArrowheads="1"/>
          </p:cNvSpPr>
          <p:nvPr/>
        </p:nvSpPr>
        <p:spPr bwMode="auto">
          <a:xfrm>
            <a:off x="1547813" y="188913"/>
            <a:ext cx="73453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sz="1600" b="1" dirty="0">
                <a:solidFill>
                  <a:schemeClr val="accent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МОНИТОРИНГ ПРАВОПРИМЕНЕНИЯ НОРМАТИВНЫХ ПРАВОВЫХ АКТОВ ОРГАНОВ МЕСТНОГО САМОУПРАВЛЕНИЯ ШАЛИНСКОГО </a:t>
            </a:r>
            <a:r>
              <a:rPr lang="ru-RU" sz="1600" b="1" dirty="0" smtClean="0">
                <a:solidFill>
                  <a:schemeClr val="accent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МУНИЦИПАЛЬНОГО ОКРУГА </a:t>
            </a:r>
            <a:r>
              <a:rPr lang="ru-RU" sz="1600" b="1" dirty="0">
                <a:solidFill>
                  <a:schemeClr val="accent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 ПРОТИВОДЕЙСТВИИ КОРРУПЦИИ</a:t>
            </a:r>
          </a:p>
        </p:txBody>
      </p:sp>
      <p:sp>
        <p:nvSpPr>
          <p:cNvPr id="23565" name="Прямоугольник 13"/>
          <p:cNvSpPr>
            <a:spLocks noChangeArrowheads="1"/>
          </p:cNvSpPr>
          <p:nvPr/>
        </p:nvSpPr>
        <p:spPr bwMode="auto">
          <a:xfrm>
            <a:off x="2286000" y="2828925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16632"/>
            <a:ext cx="734969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792288" y="1149350"/>
            <a:ext cx="7337425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42988" y="2965450"/>
            <a:ext cx="4141787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92288" y="1052513"/>
            <a:ext cx="7337425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39750" y="2852738"/>
            <a:ext cx="6073775" cy="6937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0" hangingPunct="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342900" indent="-342900" algn="just" eaLnBrk="0" hangingPunct="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sz="16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7" name="Прямоугольник 11"/>
          <p:cNvSpPr>
            <a:spLocks noChangeArrowheads="1"/>
          </p:cNvSpPr>
          <p:nvPr/>
        </p:nvSpPr>
        <p:spPr bwMode="auto">
          <a:xfrm>
            <a:off x="0" y="5445125"/>
            <a:ext cx="4535488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indent="4524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  <a:cs typeface="+mn-cs"/>
            </a:endParaRPr>
          </a:p>
          <a:p>
            <a:pPr indent="4524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71600" y="188913"/>
            <a:ext cx="7772400" cy="57626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ru-RU" sz="1600" b="1" dirty="0">
              <a:ln w="9000" cmpd="sng">
                <a:noFill/>
                <a:prstDash val="solid"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4584" name="TextBox 12"/>
          <p:cNvSpPr txBox="1">
            <a:spLocks noChangeArrowheads="1"/>
          </p:cNvSpPr>
          <p:nvPr/>
        </p:nvSpPr>
        <p:spPr bwMode="auto">
          <a:xfrm>
            <a:off x="1692275" y="22050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24585" name="Picture 4" descr="Похожее изображение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1268413"/>
            <a:ext cx="37433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6" descr="Картинки по запросу получение государственных услуг в картинках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3860800"/>
            <a:ext cx="31686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TextBox 18"/>
          <p:cNvSpPr txBox="1">
            <a:spLocks noChangeArrowheads="1"/>
          </p:cNvSpPr>
          <p:nvPr/>
        </p:nvSpPr>
        <p:spPr bwMode="auto">
          <a:xfrm>
            <a:off x="4572000" y="1557338"/>
            <a:ext cx="403225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целях повышения качества муниципальных услуг и в связи с приведением в соответствие действующему законодательству за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2025 год: 24 административных регламента актуальны, т</a:t>
            </a:r>
            <a:r>
              <a:rPr lang="ru-RU" sz="1400" dirty="0" smtClean="0">
                <a:latin typeface="+mj-lt"/>
              </a:rPr>
              <a:t>ипизировано согласно типовых регламентов </a:t>
            </a:r>
            <a:r>
              <a:rPr lang="ru-RU" sz="1400" dirty="0" smtClean="0">
                <a:latin typeface="+mj-lt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42 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административных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регламента 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предоставления муниципальных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услуг.</a:t>
            </a:r>
            <a:endParaRPr lang="ru-RU" sz="14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24588" name="TextBox 19"/>
          <p:cNvSpPr txBox="1">
            <a:spLocks noChangeArrowheads="1"/>
          </p:cNvSpPr>
          <p:nvPr/>
        </p:nvSpPr>
        <p:spPr bwMode="auto">
          <a:xfrm>
            <a:off x="2411413" y="404813"/>
            <a:ext cx="57610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1">
                <a:solidFill>
                  <a:schemeClr val="accent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МУНИЦИПАЛЬНЫЕ УСЛУГИ</a:t>
            </a:r>
          </a:p>
        </p:txBody>
      </p:sp>
      <p:sp>
        <p:nvSpPr>
          <p:cNvPr id="28681" name="Rectangle 1"/>
          <p:cNvSpPr>
            <a:spLocks noChangeArrowheads="1"/>
          </p:cNvSpPr>
          <p:nvPr/>
        </p:nvSpPr>
        <p:spPr bwMode="auto">
          <a:xfrm>
            <a:off x="395288" y="3500438"/>
            <a:ext cx="4392612" cy="337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1400" dirty="0">
                <a:solidFill>
                  <a:srgbClr val="0D0D0D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официальном сайте администрации Шалинского </a:t>
            </a:r>
            <a:r>
              <a:rPr lang="ru-RU" sz="1400" dirty="0" smtClean="0">
                <a:solidFill>
                  <a:srgbClr val="0D0D0D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муниципального </a:t>
            </a:r>
            <a:r>
              <a:rPr lang="ru-RU" sz="1400" dirty="0">
                <a:solidFill>
                  <a:srgbClr val="0D0D0D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округа </a:t>
            </a:r>
            <a:r>
              <a:rPr lang="ru-RU" sz="1400" dirty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сети Интернет в разделе «Муниципальные и государственные услуги» размещены материалы, информирующие граждан о преимуществах получения муниципальных и государственных  услуг в электронной форме: </a:t>
            </a:r>
            <a:r>
              <a:rPr lang="ru-RU" sz="1400" dirty="0">
                <a:solidFill>
                  <a:srgbClr val="0D0D0D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Перечень социально значимых услуг в электронном виде Электронные услуги Видеоролики Рейтинг государственных и муниципальных услуг в электронной форме Рекламные материалы Регистрация на Едином портале государственных и муниципальных услуг Перечень услуг оказываемых органами местного самоуправления Шалинского </a:t>
            </a:r>
            <a:r>
              <a:rPr lang="ru-RU" sz="1400" dirty="0" smtClean="0">
                <a:solidFill>
                  <a:srgbClr val="0D0D0D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муниципального </a:t>
            </a:r>
            <a:r>
              <a:rPr lang="ru-RU" sz="1400" dirty="0">
                <a:solidFill>
                  <a:srgbClr val="0D0D0D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округа Мобильное приложение Новости портала государственных услуг . </a:t>
            </a:r>
            <a:endParaRPr lang="ru-RU" dirty="0"/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16632"/>
            <a:ext cx="734969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806575" y="1125538"/>
            <a:ext cx="7337425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42988" y="2965450"/>
            <a:ext cx="4141787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806575" y="1052513"/>
            <a:ext cx="7337425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14350" y="2838450"/>
            <a:ext cx="6073775" cy="6937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0" hangingPunct="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342900" indent="-342900" algn="just" eaLnBrk="0" hangingPunct="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sz="16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7" name="Прямоугольник 11"/>
          <p:cNvSpPr>
            <a:spLocks noChangeArrowheads="1"/>
          </p:cNvSpPr>
          <p:nvPr/>
        </p:nvSpPr>
        <p:spPr bwMode="auto">
          <a:xfrm>
            <a:off x="0" y="5445125"/>
            <a:ext cx="4535488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indent="4524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  <a:cs typeface="+mn-cs"/>
            </a:endParaRPr>
          </a:p>
          <a:p>
            <a:pPr indent="4524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71600" y="188913"/>
            <a:ext cx="7772400" cy="57626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ru-RU" sz="1600" b="1" dirty="0">
              <a:ln w="9000" cmpd="sng">
                <a:noFill/>
                <a:prstDash val="solid"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1268413" y="549275"/>
            <a:ext cx="5730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            </a:t>
            </a:r>
            <a:r>
              <a:rPr lang="ru-RU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МУНИЦИПАЛЬНЫЙ КОНТРОЛЬ</a:t>
            </a:r>
          </a:p>
        </p:txBody>
      </p:sp>
      <p:sp>
        <p:nvSpPr>
          <p:cNvPr id="29706" name="Rectangle 69"/>
          <p:cNvSpPr>
            <a:spLocks noChangeArrowheads="1"/>
          </p:cNvSpPr>
          <p:nvPr/>
        </p:nvSpPr>
        <p:spPr bwMode="auto">
          <a:xfrm>
            <a:off x="250825" y="1484313"/>
            <a:ext cx="43148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ru-RU" sz="1400" b="1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Отдет</a:t>
            </a:r>
            <a:r>
              <a:rPr lang="ru-RU" sz="1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по управлению имуществом администрации </a:t>
            </a:r>
            <a:r>
              <a: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</a:t>
            </a:r>
            <a:r>
              <a:rPr lang="ru-RU" sz="1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муниципального </a:t>
            </a:r>
            <a:r>
              <a: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округа</a:t>
            </a:r>
          </a:p>
          <a:p>
            <a:pPr indent="358775"/>
            <a:r>
              <a:rPr lang="ru-RU" sz="1100" dirty="0" smtClean="0">
                <a:latin typeface="+mj-lt"/>
              </a:rPr>
              <a:t>В </a:t>
            </a:r>
            <a:r>
              <a:rPr lang="ru-RU" sz="1100" dirty="0">
                <a:latin typeface="+mj-lt"/>
              </a:rPr>
              <a:t>соответствии с приказом Комитета по управлению муниципальным имуществом администрации Шалинского </a:t>
            </a:r>
            <a:r>
              <a:rPr lang="ru-RU" sz="1100" dirty="0" smtClean="0">
                <a:latin typeface="+mj-lt"/>
              </a:rPr>
              <a:t>муниципального </a:t>
            </a:r>
            <a:r>
              <a:rPr lang="ru-RU" sz="1100" dirty="0">
                <a:latin typeface="+mj-lt"/>
              </a:rPr>
              <a:t>округа от </a:t>
            </a:r>
            <a:r>
              <a:rPr lang="ru-RU" sz="1100" dirty="0" smtClean="0">
                <a:latin typeface="+mj-lt"/>
              </a:rPr>
              <a:t>27.12.2024 года </a:t>
            </a:r>
            <a:r>
              <a:rPr lang="ru-RU" sz="1100" dirty="0">
                <a:latin typeface="+mj-lt"/>
              </a:rPr>
              <a:t>№ </a:t>
            </a:r>
            <a:r>
              <a:rPr lang="ru-RU" sz="1100" dirty="0" smtClean="0">
                <a:latin typeface="+mj-lt"/>
              </a:rPr>
              <a:t>15 </a:t>
            </a:r>
            <a:r>
              <a:rPr lang="ru-RU" sz="1100" dirty="0">
                <a:latin typeface="+mj-lt"/>
              </a:rPr>
              <a:t>«О Плане проведения проверок по эффективности, целевому использованию, использования по назначению и сохранности муниципального имущества Шалинского городского округа на </a:t>
            </a:r>
            <a:r>
              <a:rPr lang="ru-RU" sz="1100" dirty="0" smtClean="0">
                <a:latin typeface="+mj-lt"/>
              </a:rPr>
              <a:t>2025 </a:t>
            </a:r>
            <a:r>
              <a:rPr lang="ru-RU" sz="1100" dirty="0">
                <a:latin typeface="+mj-lt"/>
              </a:rPr>
              <a:t>год» утвержден План проведения проверок на </a:t>
            </a:r>
            <a:r>
              <a:rPr lang="ru-RU" sz="1100" dirty="0" smtClean="0">
                <a:latin typeface="+mj-lt"/>
              </a:rPr>
              <a:t>2025 </a:t>
            </a:r>
            <a:r>
              <a:rPr lang="ru-RU" sz="1100" dirty="0">
                <a:latin typeface="+mj-lt"/>
              </a:rPr>
              <a:t>год. </a:t>
            </a:r>
          </a:p>
          <a:p>
            <a:r>
              <a:rPr lang="ru-RU" sz="1100" dirty="0" smtClean="0">
                <a:latin typeface="+mj-lt"/>
              </a:rPr>
              <a:t>По состоянию на 01.01.2026 года проведены две плановых проверок:</a:t>
            </a:r>
          </a:p>
          <a:p>
            <a:pPr lvl="0"/>
            <a:r>
              <a:rPr lang="ru-RU" sz="1100" dirty="0" smtClean="0">
                <a:latin typeface="+mj-lt"/>
              </a:rPr>
              <a:t>МБОУ «Шамарская СОШ № 26».</a:t>
            </a:r>
          </a:p>
          <a:p>
            <a:r>
              <a:rPr lang="ru-RU" sz="1100" dirty="0" smtClean="0">
                <a:latin typeface="+mj-lt"/>
              </a:rPr>
              <a:t>Вид проверки: Целевое использование, использование по назначению и сохранности муниципального имущества.</a:t>
            </a:r>
          </a:p>
          <a:p>
            <a:pPr lvl="0"/>
            <a:r>
              <a:rPr lang="ru-RU" sz="1100" dirty="0" smtClean="0">
                <a:latin typeface="+mj-lt"/>
              </a:rPr>
              <a:t>МУП ШМО «Шалинское </a:t>
            </a:r>
            <a:r>
              <a:rPr lang="ru-RU" sz="1100" dirty="0" err="1" smtClean="0">
                <a:latin typeface="+mj-lt"/>
              </a:rPr>
              <a:t>водохозяйство</a:t>
            </a:r>
            <a:r>
              <a:rPr lang="ru-RU" sz="1100" dirty="0" smtClean="0">
                <a:latin typeface="+mj-lt"/>
              </a:rPr>
              <a:t>».</a:t>
            </a:r>
          </a:p>
          <a:p>
            <a:r>
              <a:rPr lang="ru-RU" sz="1100" dirty="0" smtClean="0">
                <a:latin typeface="+mj-lt"/>
              </a:rPr>
              <a:t>Вид проверки: Целевое использование, использование по назначению и сохранность муниципального имущества.</a:t>
            </a:r>
          </a:p>
          <a:p>
            <a:r>
              <a:rPr lang="ru-RU" sz="1100" dirty="0" smtClean="0">
                <a:latin typeface="+mj-lt"/>
              </a:rPr>
              <a:t>Проведена сверка сведений по переданным в хозяйственное ведение объектам недвижимости в реестре муниципального имущества Шалинского муниципального округа со сведениями из технической документации. Расхождения в сведениях отсутствуют. Отсутствует регистрация права хозяйственного ведения по 118 объектам.</a:t>
            </a:r>
          </a:p>
          <a:p>
            <a:pPr indent="358775"/>
            <a:r>
              <a:rPr lang="ru-RU" sz="1100" dirty="0" smtClean="0">
                <a:latin typeface="+mj-lt"/>
              </a:rPr>
              <a:t>.</a:t>
            </a:r>
            <a:endParaRPr lang="ru-RU" sz="1100" dirty="0">
              <a:latin typeface="+mj-lt"/>
            </a:endParaRPr>
          </a:p>
        </p:txBody>
      </p:sp>
      <p:sp>
        <p:nvSpPr>
          <p:cNvPr id="29707" name="Rectangle 70"/>
          <p:cNvSpPr>
            <a:spLocks noChangeArrowheads="1"/>
          </p:cNvSpPr>
          <p:nvPr/>
        </p:nvSpPr>
        <p:spPr bwMode="auto">
          <a:xfrm>
            <a:off x="5003800" y="1268413"/>
            <a:ext cx="38100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ru-RU" sz="1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Отдел </a:t>
            </a:r>
            <a:r>
              <a: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архитектуры, градостроительства и землепользования администрации Шалинского </a:t>
            </a:r>
            <a:r>
              <a:rPr lang="ru-RU" sz="1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муниципального </a:t>
            </a:r>
            <a:r>
              <a: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округа</a:t>
            </a: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</a:p>
          <a:p>
            <a:pPr indent="358775"/>
            <a:r>
              <a:rPr lang="ru-RU" sz="1100" dirty="0">
                <a:latin typeface="+mj-lt"/>
              </a:rPr>
              <a:t>В </a:t>
            </a:r>
            <a:r>
              <a:rPr lang="ru-RU" sz="1100" dirty="0" smtClean="0">
                <a:latin typeface="+mj-lt"/>
              </a:rPr>
              <a:t>2025 году </a:t>
            </a:r>
            <a:r>
              <a:rPr lang="ru-RU" sz="1100" dirty="0">
                <a:latin typeface="+mj-lt"/>
              </a:rPr>
              <a:t>выдано:</a:t>
            </a:r>
          </a:p>
          <a:p>
            <a:r>
              <a:rPr lang="ru-RU" sz="1100" dirty="0" smtClean="0">
                <a:latin typeface="+mn-lt"/>
              </a:rPr>
              <a:t>Выдано 12 разрешения на строительство, через МФЦ отработано 0 заявлений, через госуслуги - 12 заявлений, отказов в выдаче разрешений на строительство не было.</a:t>
            </a:r>
          </a:p>
          <a:p>
            <a:r>
              <a:rPr lang="ru-RU" sz="1100" dirty="0" smtClean="0">
                <a:latin typeface="+mn-lt"/>
              </a:rPr>
              <a:t>1.1. Подготовлено 2 внесения изменений в разрешение на строительство, через МФЦ отработано 0 заявлений, через госуслуги - 2 заявления, отказов не было.</a:t>
            </a:r>
          </a:p>
          <a:p>
            <a:r>
              <a:rPr lang="ru-RU" sz="1100" dirty="0" smtClean="0">
                <a:latin typeface="+mn-lt"/>
              </a:rPr>
              <a:t>1.2. Выдано 22 уведомления о начале строительства жилого дома, 6 заявления отработано через МФЦ, 16 заявления отработано через ПГУ. Отказов в выдаче уведомлений на строительство (обратились вне компетентный орган) не было.</a:t>
            </a:r>
          </a:p>
          <a:p>
            <a:r>
              <a:rPr lang="ru-RU" sz="1100" dirty="0" smtClean="0">
                <a:latin typeface="+mn-lt"/>
              </a:rPr>
              <a:t>2.3 Ввод в действие жилых домов индивидуальными застройщиками Шалинского муниципального округа по статистике за январь-ноябрь 2025 г. составил 5404,0 м.кв.</a:t>
            </a:r>
          </a:p>
          <a:p>
            <a:r>
              <a:rPr lang="ru-RU" sz="1100" dirty="0" smtClean="0">
                <a:latin typeface="+mn-lt"/>
              </a:rPr>
              <a:t>3. Подготовлено 133 градостроительных плана земельного участка, через МФЦ– 3 заявления, через государственные услуги – 130 заявлений, </a:t>
            </a:r>
            <a:r>
              <a:rPr lang="ru-RU" sz="1100" dirty="0" err="1" smtClean="0">
                <a:latin typeface="+mn-lt"/>
              </a:rPr>
              <a:t>эл</a:t>
            </a:r>
            <a:r>
              <a:rPr lang="ru-RU" sz="1100" dirty="0" smtClean="0">
                <a:latin typeface="+mn-lt"/>
              </a:rPr>
              <a:t>. почта – 0, отказов в предоставлении услуги нет.</a:t>
            </a:r>
          </a:p>
          <a:p>
            <a:r>
              <a:rPr lang="ru-RU" sz="1100" dirty="0" smtClean="0">
                <a:latin typeface="+mn-lt"/>
              </a:rPr>
              <a:t>4. Заявлений на постановку на учет по предоставлению бесплатно в собственность земельных участков - 15 заявления, 0 заявлений - через МФЦ, 15 заявления — через ПГУ, в том числе отказов в постановке — 13 (не соответствуют категории нуждаемости).</a:t>
            </a:r>
          </a:p>
          <a:p>
            <a:r>
              <a:rPr lang="ru-RU" sz="1100" dirty="0" smtClean="0">
                <a:latin typeface="+mn-lt"/>
              </a:rPr>
              <a:t>4.1. Предоставлено бесплатно в собственность – 9 земельных участков.</a:t>
            </a: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734969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792288" y="1149350"/>
            <a:ext cx="7337425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42988" y="2965450"/>
            <a:ext cx="4141787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92288" y="1052513"/>
            <a:ext cx="7337425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39750" y="2924175"/>
            <a:ext cx="6073775" cy="6937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0" hangingPunct="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342900" indent="-342900" algn="just" eaLnBrk="0" hangingPunct="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sz="16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7" name="Прямоугольник 11"/>
          <p:cNvSpPr>
            <a:spLocks noChangeArrowheads="1"/>
          </p:cNvSpPr>
          <p:nvPr/>
        </p:nvSpPr>
        <p:spPr bwMode="auto">
          <a:xfrm>
            <a:off x="0" y="5445125"/>
            <a:ext cx="4535488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indent="4524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  <a:cs typeface="+mn-cs"/>
            </a:endParaRPr>
          </a:p>
          <a:p>
            <a:pPr indent="4524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71600" y="188913"/>
            <a:ext cx="7772400" cy="57626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ru-RU" sz="1600" b="1" dirty="0">
              <a:ln w="9000" cmpd="sng">
                <a:noFill/>
                <a:prstDash val="solid"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6632" name="Rectangle 1"/>
          <p:cNvSpPr>
            <a:spLocks noChangeArrowheads="1"/>
          </p:cNvSpPr>
          <p:nvPr/>
        </p:nvSpPr>
        <p:spPr bwMode="auto">
          <a:xfrm>
            <a:off x="1692275" y="-31750"/>
            <a:ext cx="705643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 eaLnBrk="0" hangingPunct="0"/>
            <a:r>
              <a:rPr lang="ru-RU" sz="1600" b="1" dirty="0" err="1">
                <a:solidFill>
                  <a:schemeClr val="accent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Антикоррупционная</a:t>
            </a:r>
            <a:r>
              <a:rPr lang="ru-RU" sz="1600" b="1" dirty="0">
                <a:solidFill>
                  <a:schemeClr val="accent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экспертиза нормативных правовых актов органов местного самоуправления Шалинского </a:t>
            </a:r>
            <a:r>
              <a:rPr lang="ru-RU" sz="1600" b="1" dirty="0" smtClean="0">
                <a:solidFill>
                  <a:schemeClr val="accent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муниципального </a:t>
            </a:r>
            <a:r>
              <a:rPr lang="ru-RU" sz="1600" b="1" dirty="0">
                <a:solidFill>
                  <a:schemeClr val="accent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округа  и проектов нормативных правовых актов органов местного самоуправления  Шалинского </a:t>
            </a:r>
            <a:r>
              <a:rPr lang="ru-RU" sz="1600" b="1" dirty="0" smtClean="0">
                <a:solidFill>
                  <a:schemeClr val="accent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муниципального </a:t>
            </a:r>
            <a:r>
              <a:rPr lang="ru-RU" sz="1600" b="1" dirty="0">
                <a:solidFill>
                  <a:schemeClr val="accent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округа</a:t>
            </a:r>
            <a:endParaRPr lang="ru-RU" sz="1600" dirty="0">
              <a:solidFill>
                <a:schemeClr val="accent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26633" name="Picture 11" descr="Картинки по запросу антикоррупционная экспертиза В КАРТИНКАХ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412875"/>
            <a:ext cx="5040312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4" name="Rectangle 12"/>
          <p:cNvSpPr>
            <a:spLocks noChangeArrowheads="1"/>
          </p:cNvSpPr>
          <p:nvPr/>
        </p:nvSpPr>
        <p:spPr bwMode="auto">
          <a:xfrm>
            <a:off x="5580063" y="1244600"/>
            <a:ext cx="316865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just" eaLnBrk="0" hangingPunct="0"/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За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2025 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 была </a:t>
            </a:r>
            <a:r>
              <a:rPr lang="ru-RU" sz="1400" dirty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проведена </a:t>
            </a:r>
            <a:r>
              <a:rPr lang="ru-RU" sz="1400" dirty="0" err="1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антикоррупционная</a:t>
            </a:r>
            <a:r>
              <a:rPr lang="ru-RU" sz="1400" dirty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экспертиза </a:t>
            </a:r>
            <a:r>
              <a:rPr lang="ru-RU" sz="1400" dirty="0" smtClean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174 </a:t>
            </a:r>
            <a:r>
              <a:rPr lang="ru-RU" sz="1400" dirty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муниципальных  нормативных правовых актов 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органов местного самоуправления Шалинского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муниципального 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округа (при внесении в них изменений) и </a:t>
            </a:r>
            <a:r>
              <a:rPr lang="ru-RU" sz="1400" dirty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проектов  муниципальных  нормативных правовых актов,</a:t>
            </a:r>
            <a:r>
              <a:rPr lang="ru-RU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что составило </a:t>
            </a:r>
            <a:r>
              <a:rPr lang="ru-RU" sz="1400" dirty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100 % от общего количества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принятых в текущем году муниципальных нормативных правовых актов.</a:t>
            </a:r>
            <a:endParaRPr lang="ru-RU" sz="1400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indent="457200" algn="just" eaLnBrk="0" hangingPunct="0"/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5" name="TextBox 13"/>
          <p:cNvSpPr txBox="1">
            <a:spLocks noChangeArrowheads="1"/>
          </p:cNvSpPr>
          <p:nvPr/>
        </p:nvSpPr>
        <p:spPr bwMode="auto">
          <a:xfrm>
            <a:off x="539750" y="4221163"/>
            <a:ext cx="78486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endParaRPr lang="ru-RU" sz="140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just" eaLnBrk="0" hangingPunct="0"/>
            <a:endParaRPr lang="ru-RU" sz="140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just" eaLnBrk="0" hangingPunct="0"/>
            <a:endParaRPr lang="ru-RU" sz="140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just" eaLnBrk="0" hangingPunct="0"/>
            <a:r>
              <a:rPr lang="ru-RU" sz="140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Антикоррупционная экспертиза проводилась в соответствии с Решением Думы Шалинского  городского округа решением Думы Шалинского городского округа от 24 сентября 2009 года № 158 «Об Утверждении Положения о порядке проведении антикоррупционной экспертизы нормативных правовых актов и проектов нормативных правовых актов Шалинского городского округа»</a:t>
            </a:r>
          </a:p>
          <a:p>
            <a:pPr algn="just" eaLnBrk="0" hangingPunct="0"/>
            <a:endParaRPr lang="ru-RU" sz="1400" i="1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16632"/>
            <a:ext cx="734969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806575" y="1125538"/>
            <a:ext cx="7337425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792288" y="1052513"/>
            <a:ext cx="7337425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2" name="Прямоугольник 29"/>
          <p:cNvSpPr>
            <a:spLocks noChangeArrowheads="1"/>
          </p:cNvSpPr>
          <p:nvPr/>
        </p:nvSpPr>
        <p:spPr bwMode="auto">
          <a:xfrm>
            <a:off x="2771775" y="1268413"/>
            <a:ext cx="42481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0" hangingPunct="0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ru-RU" sz="2000" b="1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Проекты НПА      </a:t>
            </a:r>
          </a:p>
        </p:txBody>
      </p:sp>
      <p:sp>
        <p:nvSpPr>
          <p:cNvPr id="17" name="Прямоугольник 11"/>
          <p:cNvSpPr>
            <a:spLocks noChangeArrowheads="1"/>
          </p:cNvSpPr>
          <p:nvPr/>
        </p:nvSpPr>
        <p:spPr bwMode="auto">
          <a:xfrm>
            <a:off x="0" y="5445125"/>
            <a:ext cx="4535488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indent="4524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  <a:cs typeface="+mn-cs"/>
            </a:endParaRPr>
          </a:p>
          <a:p>
            <a:pPr indent="4524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71600" y="188913"/>
            <a:ext cx="7772400" cy="57626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ru-RU" sz="1600" b="1" dirty="0">
              <a:ln w="9000" cmpd="sng">
                <a:noFill/>
                <a:prstDash val="solid"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7655" name="TextBox 12"/>
          <p:cNvSpPr txBox="1">
            <a:spLocks noChangeArrowheads="1"/>
          </p:cNvSpPr>
          <p:nvPr/>
        </p:nvSpPr>
        <p:spPr bwMode="auto">
          <a:xfrm>
            <a:off x="1692275" y="22050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7656" name="TextBox 19"/>
          <p:cNvSpPr txBox="1">
            <a:spLocks noChangeArrowheads="1"/>
          </p:cNvSpPr>
          <p:nvPr/>
        </p:nvSpPr>
        <p:spPr bwMode="auto">
          <a:xfrm>
            <a:off x="1979613" y="404813"/>
            <a:ext cx="66246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b="1">
                <a:solidFill>
                  <a:schemeClr val="accent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АНТИКОРРУПЦИОННАЯ ЭКСПЕРТИЗА МПА</a:t>
            </a:r>
          </a:p>
        </p:txBody>
      </p:sp>
      <p:sp>
        <p:nvSpPr>
          <p:cNvPr id="27657" name="Прямоугольник 29"/>
          <p:cNvSpPr>
            <a:spLocks noChangeArrowheads="1"/>
          </p:cNvSpPr>
          <p:nvPr/>
        </p:nvSpPr>
        <p:spPr bwMode="auto">
          <a:xfrm>
            <a:off x="971550" y="1268413"/>
            <a:ext cx="3457575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0" hangingPunct="0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5" name="Скругленный прямоугольник 11"/>
          <p:cNvSpPr>
            <a:spLocks noChangeArrowheads="1"/>
          </p:cNvSpPr>
          <p:nvPr/>
        </p:nvSpPr>
        <p:spPr bwMode="auto">
          <a:xfrm>
            <a:off x="3132138" y="1700213"/>
            <a:ext cx="3381375" cy="13684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BEBFF"/>
              </a:gs>
              <a:gs pos="100000">
                <a:srgbClr val="B7B7FF"/>
              </a:gs>
            </a:gsLst>
            <a:lin ang="5400000" scaled="1"/>
          </a:gradFill>
          <a:ln w="9525" algn="ctr">
            <a:solidFill>
              <a:srgbClr val="2E2ECB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Проведена </a:t>
            </a:r>
            <a:r>
              <a:rPr lang="ru-RU" sz="1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атикоррупционная</a:t>
            </a:r>
            <a:r>
              <a: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экспертиза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2023 году – 205 проектов НПА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2024 году – 300 проектов НПА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2025 году – 174 проекта НПА</a:t>
            </a:r>
            <a:endParaRPr lang="ru-RU" sz="1200" b="1" dirty="0">
              <a:effectLst>
                <a:outerShdw blurRad="38100" dist="38100" dir="2700000" algn="tl">
                  <a:srgbClr val="FFFFFF"/>
                </a:outerShdw>
              </a:effectLst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endParaRPr lang="ru-RU" sz="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11"/>
          <p:cNvSpPr>
            <a:spLocks noChangeArrowheads="1"/>
          </p:cNvSpPr>
          <p:nvPr/>
        </p:nvSpPr>
        <p:spPr bwMode="auto">
          <a:xfrm>
            <a:off x="684213" y="3213100"/>
            <a:ext cx="3455987" cy="15113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BEBFF"/>
              </a:gs>
              <a:gs pos="100000">
                <a:srgbClr val="B7B7FF"/>
              </a:gs>
            </a:gsLst>
            <a:lin ang="5400000" scaled="1"/>
          </a:gradFill>
          <a:ln w="9525" algn="ctr">
            <a:solidFill>
              <a:srgbClr val="2E2ECB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  </a:t>
            </a:r>
            <a:r>
              <a: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Выявлены </a:t>
            </a:r>
            <a:r>
              <a:rPr lang="ru-RU" sz="1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коррупциогенные</a:t>
            </a:r>
            <a:r>
              <a: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факторы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независимыми экспертами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ru-RU" sz="200" b="1" dirty="0">
              <a:effectLst>
                <a:outerShdw blurRad="38100" dist="38100" dir="2700000" algn="tl">
                  <a:srgbClr val="FFFFFF"/>
                </a:outerShdw>
              </a:effectLst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2023 году – 0 НПА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 2024 году – 0 НПА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2025 году – 0 НПА</a:t>
            </a:r>
            <a:endParaRPr lang="ru-RU" sz="1200" b="1" dirty="0">
              <a:effectLst>
                <a:outerShdw blurRad="38100" dist="38100" dir="2700000" algn="tl">
                  <a:srgbClr val="FFFFFF"/>
                </a:outerShdw>
              </a:effectLst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endParaRPr lang="ru-RU" sz="12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marL="342900" indent="-342900" algn="ctr" eaLnBrk="0" hangingPunct="0">
              <a:lnSpc>
                <a:spcPct val="80000"/>
              </a:lnSpc>
            </a:pPr>
            <a:endParaRPr lang="ru-RU" sz="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11"/>
          <p:cNvSpPr>
            <a:spLocks noChangeArrowheads="1"/>
          </p:cNvSpPr>
          <p:nvPr/>
        </p:nvSpPr>
        <p:spPr bwMode="auto">
          <a:xfrm>
            <a:off x="4932363" y="3213100"/>
            <a:ext cx="3600450" cy="15113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BEBFF"/>
              </a:gs>
              <a:gs pos="100000">
                <a:srgbClr val="B7B7FF"/>
              </a:gs>
            </a:gsLst>
            <a:lin ang="5400000" scaled="1"/>
          </a:gradFill>
          <a:ln w="9525" algn="ctr">
            <a:solidFill>
              <a:srgbClr val="2E2ECB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Выявлены </a:t>
            </a:r>
            <a:r>
              <a:rPr lang="ru-RU" sz="1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коррупциогенные</a:t>
            </a:r>
            <a:r>
              <a: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факторы органами прокуратуры 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endParaRPr lang="ru-RU" sz="12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2023 году – 0 НПА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2024 году – 2 НПА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2025 году – 0 НПА</a:t>
            </a:r>
            <a:endParaRPr lang="ru-RU" sz="1200" b="1" dirty="0">
              <a:effectLst>
                <a:outerShdw blurRad="38100" dist="38100" dir="2700000" algn="tl">
                  <a:srgbClr val="FFFFFF"/>
                </a:outerShdw>
              </a:effectLst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endParaRPr lang="ru-RU" sz="12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marL="342900" indent="-342900" algn="ctr" eaLnBrk="0" hangingPunct="0">
              <a:lnSpc>
                <a:spcPct val="80000"/>
              </a:lnSpc>
            </a:pPr>
            <a:endParaRPr lang="ru-RU" sz="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61" name="Picture 36" descr="э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4868863"/>
            <a:ext cx="410527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6632"/>
            <a:ext cx="734969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792288" y="1149350"/>
            <a:ext cx="7337425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42988" y="2965450"/>
            <a:ext cx="4141787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92288" y="1052513"/>
            <a:ext cx="7337425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14350" y="2838450"/>
            <a:ext cx="6073775" cy="6937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0" hangingPunct="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342900" indent="-342900" algn="just" eaLnBrk="0" hangingPunct="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sz="16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7" name="Прямоугольник 11"/>
          <p:cNvSpPr>
            <a:spLocks noChangeArrowheads="1"/>
          </p:cNvSpPr>
          <p:nvPr/>
        </p:nvSpPr>
        <p:spPr bwMode="auto">
          <a:xfrm>
            <a:off x="0" y="5445125"/>
            <a:ext cx="4535488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indent="4524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  <a:cs typeface="+mn-cs"/>
            </a:endParaRPr>
          </a:p>
          <a:p>
            <a:pPr indent="4524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71600" y="188913"/>
            <a:ext cx="7772400" cy="57626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ru-RU" sz="1600" b="1" dirty="0">
              <a:ln w="9000" cmpd="sng">
                <a:noFill/>
                <a:prstDash val="solid"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8680" name="Picture 2" descr="Картинки по запросу представлению сведений о дОХОДАХ В КАРТИНКА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557338"/>
            <a:ext cx="38163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2" descr="Картинки по запросу представлению сведений о дОХОДАХ В КАРТИНКАХ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4005263"/>
            <a:ext cx="3684587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2" name="TextBox 13"/>
          <p:cNvSpPr txBox="1">
            <a:spLocks noChangeArrowheads="1"/>
          </p:cNvSpPr>
          <p:nvPr/>
        </p:nvSpPr>
        <p:spPr bwMode="auto">
          <a:xfrm>
            <a:off x="1476375" y="260350"/>
            <a:ext cx="74168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 algn="ctr" eaLnBrk="0" hangingPunct="0"/>
            <a:r>
              <a:rPr lang="ru-RU" sz="1600" b="1">
                <a:solidFill>
                  <a:schemeClr val="accent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ПРЕДСТАВЛЕНИЕ СВЕДЕНИЙ О ДОХОДАХ, РАСХОДАХ,</a:t>
            </a:r>
          </a:p>
          <a:p>
            <a:pPr indent="450850" algn="ctr" eaLnBrk="0" hangingPunct="0"/>
            <a:r>
              <a:rPr lang="ru-RU" sz="1600" b="1">
                <a:solidFill>
                  <a:schemeClr val="accent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ОБ ИМУЩЕСТВЕ И ОБЯЗАТЕЛЬСТВАХ ИМУЩЕСТВЕННОГО ХАРАКТЕРА </a:t>
            </a:r>
          </a:p>
        </p:txBody>
      </p:sp>
      <p:sp>
        <p:nvSpPr>
          <p:cNvPr id="28683" name="TextBox 14"/>
          <p:cNvSpPr txBox="1">
            <a:spLocks noChangeArrowheads="1"/>
          </p:cNvSpPr>
          <p:nvPr/>
        </p:nvSpPr>
        <p:spPr bwMode="auto">
          <a:xfrm>
            <a:off x="468313" y="4149725"/>
            <a:ext cx="40322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sz="12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Проведение проверки достоверности и полноты сведений о доходах, расходах, об имуществе и обязательствах имущественного характера за </a:t>
            </a:r>
            <a:r>
              <a:rPr lang="ru-RU" sz="12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2024 </a:t>
            </a:r>
            <a:r>
              <a:rPr lang="ru-RU" sz="12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 не проводилось. Материалы проверки в комиссию по соблюдению требований к служебному поведению муниципальных служащих и урегулированию конфликта интересов в органах местного самоуправления не направлялись.  </a:t>
            </a:r>
          </a:p>
        </p:txBody>
      </p:sp>
      <p:sp>
        <p:nvSpPr>
          <p:cNvPr id="28684" name="TextBox 13"/>
          <p:cNvSpPr txBox="1">
            <a:spLocks noChangeArrowheads="1"/>
          </p:cNvSpPr>
          <p:nvPr/>
        </p:nvSpPr>
        <p:spPr bwMode="auto">
          <a:xfrm>
            <a:off x="4500563" y="1628775"/>
            <a:ext cx="4103687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sz="12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Работа по представлению сведений о доходах, расходах, об имуществе  и обязательствах имущественного характера лицами, замещающими должности муниципальной службы, осуществление полномочий по которым влечет за собой обязанность представлять такие сведения, была организована в I квартале 20</a:t>
            </a:r>
            <a:r>
              <a:rPr lang="en-US" sz="12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</a:t>
            </a:r>
            <a:r>
              <a:rPr lang="ru-RU" sz="12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5 </a:t>
            </a:r>
            <a:r>
              <a:rPr lang="ru-RU" sz="12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года. Сведения представили </a:t>
            </a:r>
            <a:r>
              <a:rPr lang="ru-RU" sz="12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60 муниципальных </a:t>
            </a:r>
            <a:r>
              <a:rPr lang="ru-RU" sz="12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служащих и члены их семей. </a:t>
            </a:r>
          </a:p>
          <a:p>
            <a:pPr eaLnBrk="0" hangingPunct="0"/>
            <a:endParaRPr lang="ru-RU" dirty="0"/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16632"/>
            <a:ext cx="734969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21326</TotalTime>
  <Words>2870</Words>
  <Application>Microsoft Office PowerPoint</Application>
  <PresentationFormat>Экран (4:3)</PresentationFormat>
  <Paragraphs>292</Paragraphs>
  <Slides>18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2_blank</vt:lpstr>
      <vt:lpstr>3_blank</vt:lpstr>
      <vt:lpstr>4_blank</vt:lpstr>
      <vt:lpstr>Оформление по умолчанию</vt:lpstr>
      <vt:lpstr>Лист Microsoft Office Excel 97-2003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ВОПРОСЫ, РАССМОТРЕННЫЕ В 2025 ГОДУ КОМИССИЕЙ ПО КООРДИНАЦИИ РАБОТЫ ПО ПРОТИВОДЕЙСТВИЮ КОРРУПЦИИ В ШАЛИНСКОМ МУНИЦИПАЛЬНОМ ОКРУГЕ</vt:lpstr>
      <vt:lpstr>ВОПРОСЫ, РАССМОТРЕННЫЕ В 2022 ГОДУ КОМИССИЕЙ ПО КООРДИНАЦИИ РАБОТЫ ПО ПРОТИВОДЕЙСТВИЮ КОРРУПЦИИ В ШАЛИНСКОМ ГОРОДСКОМ ОКРУГЕ</vt:lpstr>
      <vt:lpstr>ДЕЯТЕЛЬНОСТЬ КОМИССИИ ПО СОБЛЮДЕНИЮ ТРЕБОВАНИЙ  К СЛУЖЕБНОМУ ПОВЕДЕНИЮ МУНИЦИПАЛЬНЫХ СЛУЖАЩИХ  И УРЕГУЛИРОВАНИЮ КОНФЛИКТА ИНТЕРЕСОВ  В ОРГАНАХ  МЕСТНОГО САМОУПРАВЛЕНИЯ ШАЛИНСКОГО МУНИЦИПАЛЬНОГО ОКРУГА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Елисеева Екатерина Викторовна</dc:creator>
  <cp:lastModifiedBy>1</cp:lastModifiedBy>
  <cp:revision>1433</cp:revision>
  <cp:lastPrinted>2015-12-16T05:29:31Z</cp:lastPrinted>
  <dcterms:created xsi:type="dcterms:W3CDTF">2014-05-26T12:22:30Z</dcterms:created>
  <dcterms:modified xsi:type="dcterms:W3CDTF">2026-01-15T09:35:04Z</dcterms:modified>
</cp:coreProperties>
</file>